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12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2"/>
  </p:notesMasterIdLst>
  <p:sldIdLst>
    <p:sldId id="256" r:id="rId2"/>
    <p:sldId id="257" r:id="rId3"/>
    <p:sldId id="277" r:id="rId4"/>
    <p:sldId id="259" r:id="rId5"/>
    <p:sldId id="258" r:id="rId6"/>
    <p:sldId id="278" r:id="rId7"/>
    <p:sldId id="279" r:id="rId8"/>
    <p:sldId id="280" r:id="rId9"/>
    <p:sldId id="283" r:id="rId10"/>
    <p:sldId id="282" r:id="rId11"/>
    <p:sldId id="281" r:id="rId12"/>
    <p:sldId id="284" r:id="rId13"/>
    <p:sldId id="287" r:id="rId14"/>
    <p:sldId id="286" r:id="rId15"/>
    <p:sldId id="289" r:id="rId16"/>
    <p:sldId id="290" r:id="rId17"/>
    <p:sldId id="261" r:id="rId18"/>
    <p:sldId id="291" r:id="rId19"/>
    <p:sldId id="274" r:id="rId20"/>
    <p:sldId id="293" r:id="rId21"/>
  </p:sldIdLst>
  <p:sldSz cx="18288000" cy="10287000"/>
  <p:notesSz cx="6858000" cy="9144000"/>
  <p:embeddedFontLst>
    <p:embeddedFont>
      <p:font typeface="Aptos Narrow" panose="020B0004020202020204" pitchFamily="34" charset="0"/>
      <p:regular r:id="rId23"/>
      <p:bold r:id="rId24"/>
      <p:italic r:id="rId25"/>
      <p:boldItalic r:id="rId26"/>
    </p:embeddedFont>
    <p:embeddedFont>
      <p:font typeface="Archivo Black" panose="020B0604020202020204" charset="0"/>
      <p:regular r:id="rId27"/>
    </p:embeddedFont>
    <p:embeddedFont>
      <p:font typeface="Copperplate Gothic Bold" panose="020E0705020206020404" pitchFamily="34" charset="0"/>
      <p:regular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74BD"/>
    <a:srgbClr val="38E21C"/>
    <a:srgbClr val="FFBA3E"/>
    <a:srgbClr val="6AD45C"/>
    <a:srgbClr val="FF33CC"/>
    <a:srgbClr val="FF3300"/>
    <a:srgbClr val="603117"/>
    <a:srgbClr val="045C5D"/>
    <a:srgbClr val="B681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5" autoAdjust="0"/>
    <p:restoredTop sz="94660"/>
  </p:normalViewPr>
  <p:slideViewPr>
    <p:cSldViewPr snapToGrid="0">
      <p:cViewPr varScale="1">
        <p:scale>
          <a:sx n="52" d="100"/>
          <a:sy n="52" d="100"/>
        </p:scale>
        <p:origin x="66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5:21:06.56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19 1 24575,'0'0'0,"-1"-1"0,0 1 0,1 0 0,-1 0 0,0 0 0,1 0 0,-1 0 0,0 1 0,1-1 0,-1 0 0,1 0 0,-1 0 0,0 0 0,1 1 0,-1-1 0,1 0 0,-1 1 0,0-1 0,1 0 0,-1 1 0,1-1 0,-1 0 0,1 1 0,0-1 0,-1 1 0,1-1 0,-1 1 0,1 0 0,0-1 0,-1 1 0,1-1 0,0 1 0,0-1 0,-1 1 0,1 0 0,0-1 0,0 1 0,0 0 0,0-1 0,0 1 0,0 0 0,0-1 0,0 1 0,0-1 0,0 1 0,0 0 0,0-1 0,1 1 0,-1 0 0,0-1 0,0 1 0,1-1 0,-1 1 0,0-1 0,1 1 0,0 0 0,1 3 0,-1-1 0,1 0 0,0 0 0,1 0 0,-1 0 0,0-1 0,1 1 0,0-1 0,4 4 0,5 0 0,0-1 0,0 0 0,22 5 0,-20-6 0,0 0 0,25 13 0,21 11 0,0-3 0,83 23 0,-36-13 0,-59-21 0,86 16 0,-128-29 0,0 0 0,0 1 0,-1-1 0,1 1 0,0 0 0,-1 1 0,1-1 0,-1 1 0,0 0 0,0 1 0,0-1 0,6 7 0,-9-8 0,0 1 0,0-1 0,0 1 0,-1 0 0,1 0 0,-1-1 0,0 1 0,1 0 0,-2 0 0,1 0 0,0 0 0,0 0 0,-1 1 0,0-1 0,0 0 0,0 0 0,0 0 0,0 0 0,0 0 0,-1 1 0,1-1 0,-1 0 0,0 0 0,0 0 0,-2 4 0,-4 8 0,-1 0 0,-15 22 0,13-21 0,0-1 0,-9 23 0,-11 24 0,-3-1 0,-50 71 0,-4 5 0,56-90-200,-64 76 0,71-94-765,-10 12-5861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6:39:18.18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 1 24575,'-1'157'0,"4"174"0,-1-303 0,2 0 0,1 1 0,1-2 0,1 1 0,2-1 0,14 34 0,9 4 0,49 76 0,-76-133 0,0-1 0,0 1 0,1-2 0,0 1 0,0 0 0,1-1 0,-1 0 0,1-1 0,1 0 0,8 6 0,-3-5 0,-1-1 0,1 0 0,0-1 0,0 0 0,0-1 0,16 2 0,41 1 0,1-2 0,82-7 0,-75-1 0,117 11 0,379 29 0,3-36 0,-256-3 0,6893 2-233,-3709 2 466,-3475-3-233,1-1 0,-2-2 0,1-1 0,42-14 0,36-8 0,-87 25 0,87-19 0,1 6 0,150-4 0,580 22-1365,-803-2-5461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6:39:19.82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25 1 24575,'-1'0'0,"0"0"0,0 0 0,0 0 0,0 0 0,0 0 0,0 0 0,0 1 0,0-1 0,0 0 0,0 1 0,0-1 0,0 1 0,1-1 0,-1 1 0,0 0 0,0-1 0,0 1 0,1 0 0,-1-1 0,0 1 0,1 0 0,-1 0 0,0 0 0,1-1 0,-1 1 0,1 0 0,0 0 0,-1 0 0,1 0 0,0 0 0,-1 0 0,1 0 0,0 0 0,0 0 0,0 0 0,0 0 0,0 0 0,0 0 0,0 2 0,1 2 0,0 1 0,-1-1 0,2 0 0,-1 0 0,0 0 0,5 8 0,12 19 0,1-1 0,35 42 0,15 22 0,-56-77 0,1 0 0,25 24 0,-23-26 0,-1 1 0,0 0 0,12 21 0,-24-33 0,0-1 0,-1 1 0,1 1 0,-1-1 0,0 0 0,0 1 0,-1-1 0,0 1 0,0-1 0,0 1 0,0 0 0,-1-1 0,0 1 0,0 0 0,-1-1 0,-1 10 0,-46 125 0,42-122 17,-1-1 0,-1 1 1,0-1-1,-1-1 0,-1 0 0,-20 26 0,1-7-760,-56 52 1,48-53-6084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9T00:28:23.96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0,'3850'0,"-3479"20,-90-3,367-11,-331 29,-72-4,611-14,-575-20,3101 2,3935 1,-7144-7,-104-2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9T00:28:36.63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447 168,'3441'0,"-3053"-25,-268 14,98 6,-251 4,-24 0,-110-15,-5-30,127 31,-1 2,-1 2,0 2,-82-5,-858 19,-1063-5,2033 0,-1 2,1 0,-1 0,1 2,-26 9,-78 38,51-19,-199 70,156-62,93-33,8-3,0 0,1 0,0 1,0 1,0 0,1 0,-11 9,20-14,0 0,0 0,0 0,0 0,0 0,1 0,-1 1,0-1,1 0,-1 0,0 1,1-1,0 1,-1-1,1 0,0 1,0-1,0 1,-1-1,2 1,-1-1,0 1,0-1,0 0,1 1,-1-1,1 1,-1-1,1 0,-1 1,1-1,0 0,0 0,-1 0,1 1,0-1,0 0,0 0,0 0,2 0,2 4,0 0,1-1,0 0,0-1,0 1,12 4,229 73,-200-65,0-3,2-2,-1-2,2-2,56 0,77 11,-9-1,653-11,-479-8,-273 6,146 27,-38-3,298-7,-221-5,-90-2,646-4,-697-10,-77 2,77 13,-21-1,410-3,-323-13,334 2,-435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9T00:28:42.7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1 614,'168'0,"4082"0,-4109 6,151 25,-36-2,-78-20,102 10,-240-11,47 15,-53-13,0-1,59 7,301-8,-285-9,4362-2,-3000 3,-1451 1,1-2,38-6,-58 7,0 0,0 0,1 0,-1-1,0 1,0 0,0-1,0 1,1-1,-1 1,0-1,0 0,0 1,0-1,0 0,1-1,-4 1,1 0,0 1,-1-1,1 0,-1 0,1 1,0-1,-1 0,0 1,1 0,-1-1,1 1,-1 0,1 0,-1 0,-2 0,-330-15,238 15,-217-1,-524-24,178 7,500 18,-1098 2,1131-4,1-5,0-5,1-6,0-6,-146-47,221 55,-84-42,112 47,2-1,0 0,0-1,1-1,1-1,-25-26,37 36,1 0,0-1,0 1,0-1,1 0,0 0,0 0,0 0,1 0,0-1,0 1,1-1,0 0,-1-8,3 10,-1 0,1-1,0 1,0 0,1-1,-1 1,1 0,0 0,1 0,-1 1,1-1,0 0,0 1,1 0,-1 0,1 0,0 0,4-3,11-8,0 1,1 1,1 1,0 1,1 1,0 1,0 0,38-8,199-27,-193 35,-18 2,1 2,-1 2,1 3,0 1,64 11,187 15,4-25,-185-2,3158-2,-6812 2,1755 0,1735 1,0 2,1 2,-1 2,1 1,1 3,-51 19,37-11,17-6,0 1,-41 23,78-36,1 0,-1 0,1 0,0 1,0-1,-1 1,1 0,0 0,0 0,1 0,-1 0,0 0,-2 4,4-5,0 0,0-1,0 1,0-1,0 1,0 0,0-1,0 1,0 0,0-1,1 1,-1-1,0 1,0-1,1 1,-1-1,0 1,1-1,-1 1,0-1,1 1,-1-1,1 1,0 0,28 13,20-4,0-1,0-2,67 0,-93-6,648 9,-222-8,-413-2,0 2,0 1,0 2,52 14,-79-14,-13 1,-54 9,-193 33,-276 18,-267-29,732-36,-163-2,332-2,936-21,-412 6,342 15,-513 5,1776-2,-2136-4,140-25,-189 21,-29 3,0 0,-1-2,0-1,21-10,30-11,125-29,-193 57,16-8,-20 9,0 0,0 0,0 0,0-1,0 1,0 0,0 0,0 0,0 0,0 0,0 0,0-1,0 1,1 0,-1 0,0 0,0 0,0 0,0 0,0-1,0 1,0 0,0 0,-1 0,1 0,0 0,0 0,0-1,0 1,0 0,0 0,0 0,0 0,0 0,0 0,0-1,0 1,0 0,-1 0,1 0,0 0,0 0,0 0,0 0,0 0,0 0,-1 0,1 0,-18-6,-66-2,-153 2,126 6,-31 0,-386-16,467 8,55 4,20 0,237-25,-121 17,5-1,214-29,-320 37,-1-2,0 0,-1-2,49-24,-55 18,-23 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5:22:25.740"/>
    </inkml:context>
    <inkml:brush xml:id="br0">
      <inkml:brushProperty name="width" value="0.025" units="cm"/>
      <inkml:brushProperty name="height" value="0.025" units="cm"/>
      <inkml:brushProperty name="color" value="#DA0C07"/>
      <inkml:brushProperty name="inkEffects" value="lava"/>
      <inkml:brushProperty name="anchorX" value="3725.92505"/>
      <inkml:brushProperty name="anchorY" value="1721.64551"/>
      <inkml:brushProperty name="scaleFactor" value="0.5"/>
    </inkml:brush>
  </inkml:definitions>
  <inkml:trace contextRef="#ctx0" brushRef="#br0">1068 87 24575,'0'0'0,"-7"-7"0,-3-11 0,-15 1 0,-7 1 0,-6 4 0,-12 4 0,-3 3 0,1 2 0,1 2 0,4 2 0,1-1 0,3 1 0,0 0 0,-6-1 0,8 9 0,-7 8 0,0 0 0,9 7 0,-6 12 0,0-2 0,1 10 0,0 3 0,1 0 0,8 0 0,10-2 0,9 8 0,6-2 0,6-1 0,-5 7 0,2-3 0,0-2 0,2 6 0,2-3 0,1-3 0,1-3 0,0-3 0,1-2 0,1 7 0,-1-2 0,0 0 0,1 7 0,-1-2 0,8-2 0,-4-45 0,-1 1 0,0-1 0,1 1 0,7 11 0,-4-10 0,-1-1 0,1 1 0,15 11 0,-13-13 0,1 0 0,0 0 0,17 8 0,42 19 0,8-10 0,5-7 0,11-6 0,-8 3 0,0-4 0,-2 7 0,-9-3 0,-1 6 0,8 5 0,-7-2 0,-6-5 0,1-5 0,0-4 0,4-5 0,-6-2 0,-6-2 0,-6 0 0,3-1 0,11 0 0,-1 0 0,13 0 0,-5 1 0,10 0 0,-8 0 0,1-8 0,-8-1 0,-9-7 0,1 1 0,2-7 0,-4-5 0,-54 21 0,2 0 0,-1 0 0,0-1 0,8-8 0,28-21 0,-13-2 0,-10-1 0,-8-1 0,-7 0 0,-5-1 0,-1-16 0,-2-1 0,0-16 0,-8-6 0,2 57 0,-11-38 0,13 46 0,-2-3 0,-12-19 0,-13-33 0,-11-7 0,-1 6 0,-2 13 0,9 8 0,-15-2 0,1 12 0,-9 2 0,-6 2 0,2-1 0,-4 0 0,5 7 0,-11-1 0,5 8 0,14-2 0,6 6 0,6 4 0,4 6 0,-15 4 0,0 2 0,0 3 0,2 0 0,3 1 0,4 0 0,-7 0 0,3 0 0,8-1-7914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5:22:28.397"/>
    </inkml:context>
    <inkml:brush xml:id="br0">
      <inkml:brushProperty name="width" value="0.025" units="cm"/>
      <inkml:brushProperty name="height" value="0.025" units="cm"/>
      <inkml:brushProperty name="color" value="#DA0C07"/>
      <inkml:brushProperty name="inkEffects" value="lava"/>
      <inkml:brushProperty name="anchorX" value="4765.15381"/>
      <inkml:brushProperty name="anchorY" value="2656.53247"/>
      <inkml:brushProperty name="scaleFactor" value="0.5"/>
    </inkml:brush>
  </inkml:definitions>
  <inkml:trace contextRef="#ctx0" brushRef="#br0">1069 83 24575,'0'0'0,"-7"-7"0,-11-2 0,-8 1 0,-14 1 0,-5 2 0,-4 2 0,1-7 0,0 1 0,2 0 0,2 3 0,2 1 0,0 2 0,0 2 0,-6 0 0,-1 1 0,0 1 0,1 7 0,-6 9 0,2 8 0,1 7 0,44-24 0,-1-1 0,1 0 0,-12 16 0,13-15 0,0 2 0,0-1 0,-5 13 0,-16 28 0,0-9 0,5-2 0,6 7 0,5 7 0,5 1 0,3 0 0,2-3 0,2-3 0,0-3 0,0-1 0,-8-10 0,-1-2 0,0 0 0,1 2 0,3 9 0,1 3 0,1 2 0,1-2 0,1 0 0,0-2 0,0 16 0,1-1 0,-1-1 0,8-4 0,9-3 0,-14-45 0,1 1 0,0-1 0,0 0 0,7 8 0,13 22 0,4-2 0,4-8 0,-5 1 0,1 2 0,20 2 0,19-5 0,3 3 0,15-6 0,12-6 0,2-5 0,-1-6 0,-3-3 0,-11-2 0,-13-2 0,-11 0 0,-8 0 0,-7 0 0,-4 9 0,-2-1 0,0 1 0,16-1 0,9-2 0,9-2 0,6-1 0,4-1 0,1-9 0,-70 3 0,2 1 0,-1-1 0,16-6 0,-22 7 0,2-1 0,0-1 0,17-13 0,23-14 0,-46 25 0,0 2 0,0 0 0,0-1 0,-1 1 0,6-13 0,-4 11 0,-2-2 0,0 0 0,5-16 0,3-37 0,-7 1 0,-4-13 0,-3-4 0,-1-12 0,1 6 0,0-8 0,-3 72 0,-8-41 0,-13-20 0,-7 1 0,-7 2 0,6 8 0,0-1 0,-1 16 0,-2 15 0,0-2 0,-2 12 0,-1 0 0,-1 7 0,-8 8 0,0-3 0,-9 5 0,-7-13 0,-14 3 0,2 3 0,6-3 0,7 5 0,8 5 0,-10 4 0,4 4 0,3 4 0,6 1 0,-5 1 0,4 1 0,10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5:22:54.45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1766 249 24575,'-1198'0'0,"1183"0"0,1 0 0,0 1 0,0 0 0,0 1 0,0 1 0,0 0 0,1 1 0,-1 1 0,1 0 0,0 0 0,0 2 0,1-1 0,0 2 0,0-1 0,-19 18 0,12-8 0,1 0 0,1 2 0,1 0 0,0 0 0,2 2 0,-19 34 0,16-21 0,1 0 0,2 1 0,-17 64 0,29-88 0,-8 29 0,-28 73 0,22-72 0,3 0 0,1 1 0,2 0 0,1 1 0,-3 68 0,9 224 0,6-171 0,-3-126 0,8 66 0,-5-89 0,1 0 0,0 1 0,0-1 0,2-1 0,0 1 0,0-1 0,12 16 0,25 31 0,4-3 0,1-2 0,65 57 0,-65-65 0,-14-17 0,1-1 0,1-2 0,1-2 0,1-1 0,2-2 0,77 33 0,268 72 0,-184-68 0,-194-58 0,603 180 0,-300-111 0,-218-55 0,135 8 0,263-24 0,-252-3 0,-188 1 0,-1-2 0,0-2 0,89-23 0,132-59 0,-230 74 0,492-214 0,-315 106 0,-120 64 0,-27 18 0,-2-2 0,109-89 0,-166 120 0,-1 1 0,0-2 0,-1 1 0,0-1 0,-1 0 0,0-1 0,-1 0 0,-1 0 0,0-1 0,0 0 0,-2 0 0,0 0 0,4-20 0,-2-14 0,-2 1 0,-4-87 0,0-8 0,9 56 0,21-87 0,-15 97 0,-3 0 0,1-78 0,-13 120 0,-2 1 0,-1-1 0,-2 1 0,-1 0 0,-2 0 0,-18-48 0,-92-173 0,63 143 0,26 54 0,-2 1 0,-2 1 0,-62-78 0,89 126 0,0 1 0,-1 0 0,1 0 0,-1 1 0,0 0 0,0 0 0,-1 0 0,0 1 0,0 0 0,0 1 0,0 0 0,0 0 0,-1 0 0,-9-1 0,-10 1 0,-1 0 0,1 2 0,-30 2 0,23 0 0,-720-41 0,448 15 0,-422 15 0,447 12 0,-998-2 0,1240 3 27,1 1-1,1 2 1,-1 2 0,-40 13-1,29-7-775,-74 10 0,86-20-6077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5:22:57.27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3083 85 24575,'-2'0'0,"-1"-1"0,1 1 0,-1-1 0,1 0 0,-1 0 0,1 0 0,-1 0 0,-2-2 0,-11-4 0,-22-2 0,-1 2 0,1 1 0,-1 2 0,0 2 0,-47 3 0,29 0 0,-1072 0 0,1068 0 0,0 3 0,0 2 0,-100 23 0,-248 67 0,377-88 0,-63 15 0,2 4 0,-121 54 0,185-67 0,1 1 0,0 1 0,1 2 0,-34 29 0,11-3 0,-47 56 0,90-91 0,-1 0 0,2 1 0,-1 0 0,1 0 0,1 1 0,0 0 0,1 0 0,0 0 0,0 1 0,1-1 0,1 1 0,-2 14 0,1 16 0,1 1 0,5 46 0,0-27 0,-2 64 0,9 155 0,-5-252 0,1 0 0,1-1 0,2 0 0,17 41 0,1-12 0,35 56 0,-29-64 0,2-1 0,2-1 0,2-3 0,2-1 0,2-2 0,1-2 0,78 53 0,-89-70 0,1-3 0,1-1 0,0-1 0,1-2 0,1-1 0,49 11 0,233 31 0,-314-55 0,28 3 0,373 64 0,-328-52 0,0-4 0,104 2 0,155-15 0,-167-2 0,1298 1 0,-800 3 0,-620-1 0,1-2 0,-1-2 0,69-15 0,358-106 0,-338 80 0,183-87 0,-296 121 0,-1-1 0,35-25 0,-50 31 0,0-1 0,0 0 0,-1 0 0,-1 0 0,1-1 0,-1 0 0,0-1 0,-1 1 0,8-16 0,-6 7 0,-1-1 0,-1 1 0,-1-1 0,0 0 0,-1 0 0,1-25 0,-7-114 0,0 79 0,3 62 0,0 1 0,-1-1 0,-1 1 0,0 0 0,-1-1 0,-1 1 0,0 1 0,-1-1 0,-1 0 0,0 1 0,-1 0 0,-1 1 0,0 0 0,-13-18 0,-30-25 0,-98-85 0,-15-15 0,55 20 0,76 91 0,-2 2 0,-43-42 0,60 70 0,0 0 0,-1 2 0,0 1 0,-1 0 0,0 1 0,-1 1 0,0 1 0,-24-6 0,-27-5 0,-85-12 0,62 14 0,28 4 0,1-3 0,1-3 0,0-3 0,-108-54 0,138 57 0,-2 2 0,0 2 0,-2 1 0,1 2 0,-1 2 0,-1 1 0,0 2 0,-1 2 0,-52-1 0,-24 5 0,44 3 0,0-4 0,-84-14 0,87 0 0,0-2 0,-111-49 0,105 38 0,44 19 18,1 2 0,-1 1-1,0 1 1,-58-3 0,-132 7-763,172 4 36,-7 0-6117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5:26:02.71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5:33:52.0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1601 169 24575,'-61'-3'0,"-72"-11"0,12-1 0,-392 5 0,380 11 0,116-2 0,-1 1 0,1 0 0,0 2 0,-1 0 0,1 1 0,0 0 0,0 1 0,1 2 0,-23 9 0,10 0 0,2 2 0,0 2 0,0 0 0,2 2 0,1 0 0,0 2 0,2 1 0,-32 43 0,31-33 0,2 0 0,1 1 0,2 1 0,1 0 0,2 2 0,-17 64 0,22-62 0,1-11 0,2 1 0,1 0 0,-3 51 0,8 172 0,4-188 0,23 123 0,-21-167 0,2 1 0,0-1 0,2-1 0,0 1 0,20 31 0,70 88 0,-91-129 0,10 12 0,1-1 0,1-1 0,1-1 0,0-1 0,2-1 0,0-1 0,1 0 0,41 19 0,-22-16 0,1-2 0,1-2 0,1-1 0,64 10 0,551 89 0,-461-77 0,2-9 0,212 1 0,62-30 0,-163-2 0,-304 3 0,23 1 0,0-2 0,-1-1 0,54-10 0,-77 10 0,0 0 0,0-1 0,-1 1 0,1-1 0,-1-1 0,0 1 0,0-1 0,0-1 0,0 1 0,0-1 0,-1 0 0,0-1 0,0 0 0,-1 0 0,0 0 0,0 0 0,0-1 0,-1 0 0,8-14 0,-1-8 0,-2-1 0,-1-1 0,-1 0 0,-1 0 0,2-39 0,-3-165 0,-5 191 0,0-31 0,-6-254 0,2 282 0,-2 0 0,-22-87 0,-46-88 0,45 151 0,-4 2 0,-58-93 0,78 141 0,-1 1 0,-1 1 0,0 1 0,-2 0 0,0 1 0,-1 0 0,-1 2 0,0 0 0,-1 1 0,0 1 0,-27-12 0,-3 1 0,0 1 0,-98-28 0,113 41 0,1-2 0,-43-22 0,51 22 0,1 1 0,-1 0 0,-1 2 0,0 1 0,-41-6 0,-69 5 0,-161 11 0,105 2 0,135-4 0,-6-1 0,0 3 0,0 2 0,-72 15 0,110-14-115,-157 42-1135,132-30-5576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01:07:18.7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1317 292 24575,'-152'-2'0,"30"-1"0,-238 25 0,322-15 0,0 1 0,1 2 0,0 2 0,1 1 0,0 2 0,1 1 0,-35 22 0,42-20 0,2 1 0,0 1 0,1 1 0,1 1 0,2 1 0,0 1 0,1 1 0,-31 49 0,31-38 0,-28 60 0,41-76 0,1 0 0,1 0 0,1 0 0,1 1 0,-2 22 0,3 341 0,7-191 0,-4-142 0,-1 2 0,8 62 0,-5-99 0,1 1 0,0-1 0,1 0 0,1 0 0,1 0 0,0-1 0,17 29 0,14 15 0,79 93 0,-93-126 0,1-1 0,2-2 0,0 0 0,1-1 0,45 26 0,-2-7 0,114 61 0,-149-85 0,1-1 0,1-2 0,50 12 0,-3-12 0,-56-10 0,-1 1 0,1 1 0,29 11 0,196 68 0,-206-72 0,2-3 0,0-1 0,73 2 0,192-12 0,-125-1 0,-168 1 0,0-1 0,1-1 0,-1-1 0,0-1 0,-1 0 0,1-2 0,-1-1 0,31-15 0,13-13 0,70-51 0,-62 38 0,27-26 0,10-6 0,-92 70 0,-1 0 0,-1-1 0,0-1 0,0 0 0,-2-1 0,1 0 0,-2-2 0,18-26 0,-18 21 0,0-1 0,-2-1 0,0 0 0,-2 0 0,0-1 0,3-25 0,-2 1 0,-3 0 0,1-62 0,-11-99 0,1 97 0,2-399 0,0 488 0,-1-1 0,-1 1 0,-1-1 0,-1 1 0,-1 1 0,-1-1 0,-1 1 0,-14-28 0,-14-17 0,-54-76 0,76 123 0,-14-18 0,-2 1 0,-58-54 0,61 67 0,-1 1 0,0 2 0,-2 0 0,0 2 0,-1 2 0,-46-19 0,1 6 0,-134-33 0,167 54 0,0 1 0,-82-3 0,-89 13 0,91 1 0,23-4 0,44-1 0,-1 3 0,1 2 0,-80 14 0,111-10 17,0 1 0,1 1 1,0 1-1,1 1 0,0 1 0,-22 16 0,-118 97-1502,133-99-5341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01:07:21.5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24575,'0'6'0,"1"-1"0,0 1 0,1 0 0,-1-1 0,1 0 0,0 1 0,1-1 0,-1 0 0,1 0 0,3 5 0,11 21 0,71 167 0,63 207 0,-117-270 0,-25-89 0,3 0 0,34 85 0,-35-107 0,1 0 0,1-2 0,1 1 0,1-2 0,1 0 0,34 34 0,-38-43 0,1-1 0,0-1 0,1 0 0,1-1 0,-1-1 0,1 0 0,0-1 0,1 0 0,0-2 0,0 0 0,32 6 0,235 42 0,31 5 0,57-19 0,-29-4 0,12-12 0,-45-6 0,-256-11 0,-1 3 0,0 2 0,92 32 0,-41-6 0,87 37 0,292 131 0,-390-158 0,-2 4 0,-2 4 0,-2 3 0,-3 4 0,138 136 0,-39-4 0,-153-158 0,-1 1 0,-2 2 0,36 70 0,41 99 0,-19-40 0,74 207 0,-123-252 0,33 219 0,-45-209 0,-7-22 0,4 160 0,-21 114 0,-3-141 0,5 655 0,1-858 0,3-1 0,1-1 0,2 1 0,26 74 0,5 27 0,4 29 0,-23-103 0,-3 1 0,-4 1 0,10 131 0,-21-173-151,1 0-1,1 0 0,1-1 0,1 1 1,2-2-1,1 1 0,0-1 1,25 43-1,-7-16-6674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00A00253-D20C-5578-5C13-9E5BFEC99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>
            <a:extLst>
              <a:ext uri="{FF2B5EF4-FFF2-40B4-BE49-F238E27FC236}">
                <a16:creationId xmlns:a16="http://schemas.microsoft.com/office/drawing/2014/main" id="{5296DE2A-B61E-980A-BCF0-2759EF7DB5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6:notes">
            <a:extLst>
              <a:ext uri="{FF2B5EF4-FFF2-40B4-BE49-F238E27FC236}">
                <a16:creationId xmlns:a16="http://schemas.microsoft.com/office/drawing/2014/main" id="{645847FA-9B90-05FB-17A4-FD37C9061C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3294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1810A156-3053-391B-677C-6B0F6A6A8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>
            <a:extLst>
              <a:ext uri="{FF2B5EF4-FFF2-40B4-BE49-F238E27FC236}">
                <a16:creationId xmlns:a16="http://schemas.microsoft.com/office/drawing/2014/main" id="{B751BA3B-F236-1A4E-7FE6-91B663FE9B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6:notes">
            <a:extLst>
              <a:ext uri="{FF2B5EF4-FFF2-40B4-BE49-F238E27FC236}">
                <a16:creationId xmlns:a16="http://schemas.microsoft.com/office/drawing/2014/main" id="{E08E28CB-C87F-23F0-B09F-26557765DE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3095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06EA4076-7EC7-4770-94DA-6E55ECAFD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>
            <a:extLst>
              <a:ext uri="{FF2B5EF4-FFF2-40B4-BE49-F238E27FC236}">
                <a16:creationId xmlns:a16="http://schemas.microsoft.com/office/drawing/2014/main" id="{52179E8A-9B58-E4C8-06BD-E117EB504B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6:notes">
            <a:extLst>
              <a:ext uri="{FF2B5EF4-FFF2-40B4-BE49-F238E27FC236}">
                <a16:creationId xmlns:a16="http://schemas.microsoft.com/office/drawing/2014/main" id="{07C51D45-C6B0-B367-EE50-A2072283BE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7419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07F6FDBC-4DF3-A75F-C6C9-0B0E2CC82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>
            <a:extLst>
              <a:ext uri="{FF2B5EF4-FFF2-40B4-BE49-F238E27FC236}">
                <a16:creationId xmlns:a16="http://schemas.microsoft.com/office/drawing/2014/main" id="{699251E6-DA77-5D87-FE80-058474CF01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6:notes">
            <a:extLst>
              <a:ext uri="{FF2B5EF4-FFF2-40B4-BE49-F238E27FC236}">
                <a16:creationId xmlns:a16="http://schemas.microsoft.com/office/drawing/2014/main" id="{BAEF6C35-A834-3BFE-1CC5-EF9C60EECF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8566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A15C9CFF-10B5-F604-02CF-8EFDBAF26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>
            <a:extLst>
              <a:ext uri="{FF2B5EF4-FFF2-40B4-BE49-F238E27FC236}">
                <a16:creationId xmlns:a16="http://schemas.microsoft.com/office/drawing/2014/main" id="{1BBEB435-0956-B6CE-6E4B-1BB130F0CE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6:notes">
            <a:extLst>
              <a:ext uri="{FF2B5EF4-FFF2-40B4-BE49-F238E27FC236}">
                <a16:creationId xmlns:a16="http://schemas.microsoft.com/office/drawing/2014/main" id="{4D23F45B-D159-5DDA-1090-07D80B902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376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52B1B095-34DE-190C-0262-F55FE48DB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>
            <a:extLst>
              <a:ext uri="{FF2B5EF4-FFF2-40B4-BE49-F238E27FC236}">
                <a16:creationId xmlns:a16="http://schemas.microsoft.com/office/drawing/2014/main" id="{655329A8-9BDE-1DC8-8E3B-06EEF55677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6:notes">
            <a:extLst>
              <a:ext uri="{FF2B5EF4-FFF2-40B4-BE49-F238E27FC236}">
                <a16:creationId xmlns:a16="http://schemas.microsoft.com/office/drawing/2014/main" id="{319BA7E5-9611-4B40-DC05-F1F3055630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9838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37042338-C306-5294-5E52-49979BD7A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>
            <a:extLst>
              <a:ext uri="{FF2B5EF4-FFF2-40B4-BE49-F238E27FC236}">
                <a16:creationId xmlns:a16="http://schemas.microsoft.com/office/drawing/2014/main" id="{80B1FA47-CC5C-3E5D-7385-91744E122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6:notes">
            <a:extLst>
              <a:ext uri="{FF2B5EF4-FFF2-40B4-BE49-F238E27FC236}">
                <a16:creationId xmlns:a16="http://schemas.microsoft.com/office/drawing/2014/main" id="{374DF464-D20B-5EA0-A932-AF5827982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055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53CC5934-A734-CAA7-AEE7-F4B37D4C8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>
            <a:extLst>
              <a:ext uri="{FF2B5EF4-FFF2-40B4-BE49-F238E27FC236}">
                <a16:creationId xmlns:a16="http://schemas.microsoft.com/office/drawing/2014/main" id="{F640B196-BF66-5714-5988-F0CAA8EA6B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6:notes">
            <a:extLst>
              <a:ext uri="{FF2B5EF4-FFF2-40B4-BE49-F238E27FC236}">
                <a16:creationId xmlns:a16="http://schemas.microsoft.com/office/drawing/2014/main" id="{1E1EC42E-9F8B-9E6F-1BD5-A2542412D5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0225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>
          <a:extLst>
            <a:ext uri="{FF2B5EF4-FFF2-40B4-BE49-F238E27FC236}">
              <a16:creationId xmlns:a16="http://schemas.microsoft.com/office/drawing/2014/main" id="{4F2056CA-ED10-A840-4A06-463D0D8D7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9:notes">
            <a:extLst>
              <a:ext uri="{FF2B5EF4-FFF2-40B4-BE49-F238E27FC236}">
                <a16:creationId xmlns:a16="http://schemas.microsoft.com/office/drawing/2014/main" id="{129EA607-B71B-F5A6-66E4-3C1B2D4A1D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:notes">
            <a:extLst>
              <a:ext uri="{FF2B5EF4-FFF2-40B4-BE49-F238E27FC236}">
                <a16:creationId xmlns:a16="http://schemas.microsoft.com/office/drawing/2014/main" id="{08307158-7B7B-3013-F23C-2103894D2D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1209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8D958AE-7EAD-C530-CC03-84A683CA8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>
            <a:extLst>
              <a:ext uri="{FF2B5EF4-FFF2-40B4-BE49-F238E27FC236}">
                <a16:creationId xmlns:a16="http://schemas.microsoft.com/office/drawing/2014/main" id="{551B2F35-46E8-FBE3-BEE3-E236A46F9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:notes">
            <a:extLst>
              <a:ext uri="{FF2B5EF4-FFF2-40B4-BE49-F238E27FC236}">
                <a16:creationId xmlns:a16="http://schemas.microsoft.com/office/drawing/2014/main" id="{5CF7EFE0-272D-76E9-9343-AADAEB363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8928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FB6C62A-52B9-03CE-4F25-17ADC1875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>
            <a:extLst>
              <a:ext uri="{FF2B5EF4-FFF2-40B4-BE49-F238E27FC236}">
                <a16:creationId xmlns:a16="http://schemas.microsoft.com/office/drawing/2014/main" id="{BE788D53-396C-8759-4D80-0B98508744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:notes">
            <a:extLst>
              <a:ext uri="{FF2B5EF4-FFF2-40B4-BE49-F238E27FC236}">
                <a16:creationId xmlns:a16="http://schemas.microsoft.com/office/drawing/2014/main" id="{8F17F20B-FC63-91AC-0CD1-4CD00CF5D9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8478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76363D0C-2EF2-5C3B-F709-74D41D90E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>
            <a:extLst>
              <a:ext uri="{FF2B5EF4-FFF2-40B4-BE49-F238E27FC236}">
                <a16:creationId xmlns:a16="http://schemas.microsoft.com/office/drawing/2014/main" id="{306CEAA7-9975-D164-1C90-9769E71D62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:notes">
            <a:extLst>
              <a:ext uri="{FF2B5EF4-FFF2-40B4-BE49-F238E27FC236}">
                <a16:creationId xmlns:a16="http://schemas.microsoft.com/office/drawing/2014/main" id="{E1FA4BC8-977E-EBD6-548A-31BAE26F5D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8335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5D7266AB-A158-03E0-FD0F-58081B5CF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>
            <a:extLst>
              <a:ext uri="{FF2B5EF4-FFF2-40B4-BE49-F238E27FC236}">
                <a16:creationId xmlns:a16="http://schemas.microsoft.com/office/drawing/2014/main" id="{823A3721-B852-80C5-1935-A17A691C1C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6:notes">
            <a:extLst>
              <a:ext uri="{FF2B5EF4-FFF2-40B4-BE49-F238E27FC236}">
                <a16:creationId xmlns:a16="http://schemas.microsoft.com/office/drawing/2014/main" id="{375D9538-0CF0-828D-5701-ED806AC189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2474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1093440"/>
            <a:ext cx="18287249" cy="9970526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1370850" y="1755150"/>
            <a:ext cx="957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3813425" y="5001650"/>
            <a:ext cx="51435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9145047" y="5001650"/>
            <a:ext cx="5145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" name="Google Shape;56;p7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57" name="Google Shape;57;p7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58" name="Google Shape;58;p7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59" name="Google Shape;59;p7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60" name="Google Shape;60;p7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0" y="-925852"/>
            <a:ext cx="18287249" cy="4691070"/>
          </a:xfrm>
          <a:custGeom>
            <a:avLst/>
            <a:gdLst/>
            <a:ahLst/>
            <a:cxnLst/>
            <a:rect l="l" t="t" r="r" b="b"/>
            <a:pathLst>
              <a:path w="1868429" h="479292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436959"/>
                </a:lnTo>
                <a:cubicBezTo>
                  <a:pt x="1868429" y="448186"/>
                  <a:pt x="1863969" y="458954"/>
                  <a:pt x="1856030" y="466893"/>
                </a:cubicBezTo>
                <a:cubicBezTo>
                  <a:pt x="1848091" y="474832"/>
                  <a:pt x="1837324" y="479292"/>
                  <a:pt x="1826096" y="479292"/>
                </a:cubicBezTo>
                <a:lnTo>
                  <a:pt x="42333" y="479292"/>
                </a:lnTo>
                <a:cubicBezTo>
                  <a:pt x="31106" y="479292"/>
                  <a:pt x="20338" y="474832"/>
                  <a:pt x="12399" y="466893"/>
                </a:cubicBezTo>
                <a:cubicBezTo>
                  <a:pt x="4460" y="458954"/>
                  <a:pt x="0" y="448186"/>
                  <a:pt x="0" y="436959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370850" y="1755150"/>
            <a:ext cx="957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" name="Google Shape;65;p8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66" name="Google Shape;66;p8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67" name="Google Shape;67;p8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68" name="Google Shape;68;p8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69" name="Google Shape;69;p8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0" y="-4289087"/>
            <a:ext cx="18287249" cy="8164449"/>
          </a:xfrm>
          <a:custGeom>
            <a:avLst/>
            <a:gdLst/>
            <a:ahLst/>
            <a:cxnLst/>
            <a:rect l="l" t="t" r="r" b="b"/>
            <a:pathLst>
              <a:path w="1868429" h="834171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791838"/>
                </a:lnTo>
                <a:cubicBezTo>
                  <a:pt x="1868429" y="803065"/>
                  <a:pt x="1863969" y="813833"/>
                  <a:pt x="1856030" y="821772"/>
                </a:cubicBezTo>
                <a:cubicBezTo>
                  <a:pt x="1848091" y="829711"/>
                  <a:pt x="1837324" y="834171"/>
                  <a:pt x="1826096" y="834171"/>
                </a:cubicBezTo>
                <a:lnTo>
                  <a:pt x="42333" y="834171"/>
                </a:lnTo>
                <a:cubicBezTo>
                  <a:pt x="31106" y="834171"/>
                  <a:pt x="20338" y="829711"/>
                  <a:pt x="12399" y="821772"/>
                </a:cubicBezTo>
                <a:cubicBezTo>
                  <a:pt x="4460" y="813833"/>
                  <a:pt x="0" y="803065"/>
                  <a:pt x="0" y="791838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1360825" y="2302150"/>
            <a:ext cx="115977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body" idx="1"/>
          </p:nvPr>
        </p:nvSpPr>
        <p:spPr>
          <a:xfrm>
            <a:off x="9635763" y="4229925"/>
            <a:ext cx="5111700" cy="4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2"/>
          </p:nvPr>
        </p:nvSpPr>
        <p:spPr>
          <a:xfrm>
            <a:off x="3540538" y="4229925"/>
            <a:ext cx="57051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6" name="Google Shape;76;p9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" name="Google Shape;77;p9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" name="Google Shape;78;p9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" name="Google Shape;79;p9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" name="Google Shape;80;p9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/>
          <p:nvPr/>
        </p:nvSpPr>
        <p:spPr>
          <a:xfrm>
            <a:off x="-2031372" y="1259551"/>
            <a:ext cx="20318537" cy="9506119"/>
          </a:xfrm>
          <a:custGeom>
            <a:avLst/>
            <a:gdLst/>
            <a:ahLst/>
            <a:cxnLst/>
            <a:rect l="l" t="t" r="r" b="b"/>
            <a:pathLst>
              <a:path w="2075968" h="971251" extrusionOk="0">
                <a:moveTo>
                  <a:pt x="38101" y="0"/>
                </a:moveTo>
                <a:lnTo>
                  <a:pt x="2037867" y="0"/>
                </a:lnTo>
                <a:cubicBezTo>
                  <a:pt x="2058910" y="0"/>
                  <a:pt x="2075968" y="17058"/>
                  <a:pt x="2075968" y="38101"/>
                </a:cubicBezTo>
                <a:lnTo>
                  <a:pt x="2075968" y="933150"/>
                </a:lnTo>
                <a:cubicBezTo>
                  <a:pt x="2075968" y="954192"/>
                  <a:pt x="2058910" y="971251"/>
                  <a:pt x="2037867" y="971251"/>
                </a:cubicBezTo>
                <a:lnTo>
                  <a:pt x="38101" y="971251"/>
                </a:lnTo>
                <a:cubicBezTo>
                  <a:pt x="17058" y="971251"/>
                  <a:pt x="0" y="954192"/>
                  <a:pt x="0" y="933150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1366686" y="2888900"/>
            <a:ext cx="106551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84" name="Google Shape;84;p10"/>
          <p:cNvSpPr>
            <a:spLocks noGrp="1"/>
          </p:cNvSpPr>
          <p:nvPr>
            <p:ph type="pic" idx="2"/>
          </p:nvPr>
        </p:nvSpPr>
        <p:spPr>
          <a:xfrm>
            <a:off x="1894213" y="48423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10355788" y="54219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" name="Google Shape;87;p10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88" name="Google Shape;88;p10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89" name="Google Shape;89;p10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90" name="Google Shape;90;p10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91" name="Google Shape;91;p10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70850" y="1755150"/>
            <a:ext cx="957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chivo Black"/>
              <a:buNone/>
              <a:defRPr sz="70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29200" y="45441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–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–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»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customXml" Target="../ink/ink9.xml"/><Relationship Id="rId5" Type="http://schemas.openxmlformats.org/officeDocument/2006/relationships/image" Target="../media/image3.png"/><Relationship Id="rId10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customXml" Target="../ink/ink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customXml" Target="../ink/ink11.xml"/><Relationship Id="rId5" Type="http://schemas.openxmlformats.org/officeDocument/2006/relationships/image" Target="../media/image3.png"/><Relationship Id="rId10" Type="http://schemas.openxmlformats.org/officeDocument/2006/relationships/image" Target="../media/image36.png"/><Relationship Id="rId4" Type="http://schemas.openxmlformats.org/officeDocument/2006/relationships/image" Target="../media/image18.png"/><Relationship Id="rId9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1.png"/><Relationship Id="rId12" Type="http://schemas.openxmlformats.org/officeDocument/2006/relationships/customXml" Target="../ink/ink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43.png"/><Relationship Id="rId5" Type="http://schemas.openxmlformats.org/officeDocument/2006/relationships/image" Target="../media/image3.png"/><Relationship Id="rId10" Type="http://schemas.openxmlformats.org/officeDocument/2006/relationships/customXml" Target="../ink/ink13.xml"/><Relationship Id="rId4" Type="http://schemas.openxmlformats.org/officeDocument/2006/relationships/image" Target="../media/image18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lidescarnival.com/" TargetMode="External"/><Relationship Id="rId5" Type="http://schemas.openxmlformats.org/officeDocument/2006/relationships/hyperlink" Target="https://en.wikipedia.org/wiki/Walmart" TargetMode="External"/><Relationship Id="rId4" Type="http://schemas.openxmlformats.org/officeDocument/2006/relationships/hyperlink" Target="https://www.walmart.ca/e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24.png"/><Relationship Id="rId18" Type="http://schemas.openxmlformats.org/officeDocument/2006/relationships/customXml" Target="../ink/ink6.xml"/><Relationship Id="rId3" Type="http://schemas.openxmlformats.org/officeDocument/2006/relationships/image" Target="../media/image17.pn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customXml" Target="../ink/ink3.xml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5" Type="http://schemas.openxmlformats.org/officeDocument/2006/relationships/image" Target="../media/image25.png"/><Relationship Id="rId10" Type="http://schemas.openxmlformats.org/officeDocument/2006/relationships/customXml" Target="../ink/ink2.xml"/><Relationship Id="rId19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4BD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/>
          <p:nvPr/>
        </p:nvSpPr>
        <p:spPr>
          <a:xfrm>
            <a:off x="9955161" y="1938777"/>
            <a:ext cx="8332839" cy="8348223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874BD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7" name="Google Shape;97;p11"/>
          <p:cNvGrpSpPr/>
          <p:nvPr/>
        </p:nvGrpSpPr>
        <p:grpSpPr>
          <a:xfrm>
            <a:off x="10380041" y="2772697"/>
            <a:ext cx="7657236" cy="6282176"/>
            <a:chOff x="0" y="0"/>
            <a:chExt cx="812800" cy="812800"/>
          </a:xfrm>
        </p:grpSpPr>
        <p:sp>
          <p:nvSpPr>
            <p:cNvPr id="98" name="Google Shape;98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0" cap="sq" cmpd="sng">
              <a:solidFill>
                <a:srgbClr val="F9D548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11"/>
          <p:cNvGrpSpPr/>
          <p:nvPr/>
        </p:nvGrpSpPr>
        <p:grpSpPr>
          <a:xfrm>
            <a:off x="-514350" y="7606754"/>
            <a:ext cx="5739170" cy="1132464"/>
            <a:chOff x="0" y="-28575"/>
            <a:chExt cx="1511551" cy="298262"/>
          </a:xfrm>
        </p:grpSpPr>
        <p:sp>
          <p:nvSpPr>
            <p:cNvPr id="103" name="Google Shape;103;p11"/>
            <p:cNvSpPr/>
            <p:nvPr/>
          </p:nvSpPr>
          <p:spPr>
            <a:xfrm>
              <a:off x="0" y="0"/>
              <a:ext cx="1511551" cy="269687"/>
            </a:xfrm>
            <a:custGeom>
              <a:avLst/>
              <a:gdLst/>
              <a:ahLst/>
              <a:cxnLst/>
              <a:rect l="l" t="t" r="r" b="b"/>
              <a:pathLst>
                <a:path w="1511551" h="269687" extrusionOk="0">
                  <a:moveTo>
                    <a:pt x="68797" y="0"/>
                  </a:moveTo>
                  <a:lnTo>
                    <a:pt x="1442754" y="0"/>
                  </a:lnTo>
                  <a:cubicBezTo>
                    <a:pt x="1480749" y="0"/>
                    <a:pt x="1511551" y="30801"/>
                    <a:pt x="1511551" y="68797"/>
                  </a:cubicBezTo>
                  <a:lnTo>
                    <a:pt x="1511551" y="200890"/>
                  </a:lnTo>
                  <a:cubicBezTo>
                    <a:pt x="1511551" y="219136"/>
                    <a:pt x="1504303" y="236635"/>
                    <a:pt x="1491401" y="249537"/>
                  </a:cubicBezTo>
                  <a:cubicBezTo>
                    <a:pt x="1478499" y="262439"/>
                    <a:pt x="1461000" y="269687"/>
                    <a:pt x="1442754" y="269687"/>
                  </a:cubicBezTo>
                  <a:lnTo>
                    <a:pt x="68797" y="269687"/>
                  </a:lnTo>
                  <a:cubicBezTo>
                    <a:pt x="30801" y="269687"/>
                    <a:pt x="0" y="238885"/>
                    <a:pt x="0" y="200890"/>
                  </a:cubicBezTo>
                  <a:lnTo>
                    <a:pt x="0" y="68797"/>
                  </a:lnTo>
                  <a:cubicBezTo>
                    <a:pt x="0" y="30801"/>
                    <a:pt x="30801" y="0"/>
                    <a:pt x="68797" y="0"/>
                  </a:cubicBezTo>
                  <a:close/>
                </a:path>
              </a:pathLst>
            </a:custGeom>
            <a:solidFill>
              <a:srgbClr val="F9D5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 txBox="1"/>
            <p:nvPr/>
          </p:nvSpPr>
          <p:spPr>
            <a:xfrm>
              <a:off x="0" y="-28575"/>
              <a:ext cx="1511551" cy="298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1"/>
          <p:cNvSpPr txBox="1"/>
          <p:nvPr/>
        </p:nvSpPr>
        <p:spPr>
          <a:xfrm>
            <a:off x="827404" y="2451621"/>
            <a:ext cx="7775017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FFC000"/>
                </a:solidFill>
                <a:latin typeface="Archivo Black"/>
              </a:rPr>
              <a:t>Comprehensive Marketing   	Analysis of Walmart</a:t>
            </a:r>
            <a:r>
              <a:rPr lang="en-CA" sz="4000" dirty="0">
                <a:solidFill>
                  <a:srgbClr val="FFC000"/>
                </a:solidFill>
                <a:latin typeface="Archivo Black"/>
              </a:rPr>
              <a:t>:</a:t>
            </a:r>
            <a:endParaRPr sz="4000" dirty="0">
              <a:solidFill>
                <a:srgbClr val="FFC000"/>
              </a:solidFill>
              <a:latin typeface="Archivo Black"/>
            </a:endParaRPr>
          </a:p>
        </p:txBody>
      </p:sp>
      <p:sp>
        <p:nvSpPr>
          <p:cNvPr id="106" name="Google Shape;106;p11"/>
          <p:cNvSpPr txBox="1"/>
          <p:nvPr/>
        </p:nvSpPr>
        <p:spPr>
          <a:xfrm>
            <a:off x="1368982" y="7936384"/>
            <a:ext cx="3748707" cy="63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2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PRESENTATION</a:t>
            </a:r>
            <a:endParaRPr dirty="0"/>
          </a:p>
        </p:txBody>
      </p:sp>
      <p:sp>
        <p:nvSpPr>
          <p:cNvPr id="107" name="Google Shape;107;p11"/>
          <p:cNvSpPr txBox="1"/>
          <p:nvPr/>
        </p:nvSpPr>
        <p:spPr>
          <a:xfrm>
            <a:off x="1206750" y="3701501"/>
            <a:ext cx="6552838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" A Data-Centric Approach to </a:t>
            </a:r>
            <a:r>
              <a:rPr lang="en-US" sz="3600" b="1" dirty="0">
                <a:solidFill>
                  <a:srgbClr val="C00000"/>
                </a:solidFill>
              </a:rPr>
              <a:t>Walmart</a:t>
            </a:r>
            <a:r>
              <a:rPr lang="en-US" sz="3600" b="1" dirty="0"/>
              <a:t>'s Product and Pricing Strategies "</a:t>
            </a:r>
            <a:endParaRPr sz="1800" b="1" dirty="0"/>
          </a:p>
        </p:txBody>
      </p:sp>
      <p:pic>
        <p:nvPicPr>
          <p:cNvPr id="113" name="Google Shape;11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421" y="707923"/>
            <a:ext cx="2749529" cy="9677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4A271BF-9B09-DC0E-A5D9-D45A9A5DA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76189" y="4361395"/>
            <a:ext cx="8101808" cy="282422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4BD">
            <a:alpha val="96000"/>
          </a:srgbClr>
        </a:solidFill>
        <a:effectLst/>
      </p:bgPr>
    </p:bg>
    <p:spTree>
      <p:nvGrpSpPr>
        <p:cNvPr id="1" name="Shape 246">
          <a:extLst>
            <a:ext uri="{FF2B5EF4-FFF2-40B4-BE49-F238E27FC236}">
              <a16:creationId xmlns:a16="http://schemas.microsoft.com/office/drawing/2014/main" id="{4196A9EB-4E33-2DA7-5374-3EF388C6F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C8973EC-1D75-C1E7-D1FB-AA371007FAB9}"/>
              </a:ext>
            </a:extLst>
          </p:cNvPr>
          <p:cNvGrpSpPr/>
          <p:nvPr/>
        </p:nvGrpSpPr>
        <p:grpSpPr>
          <a:xfrm>
            <a:off x="0" y="86161"/>
            <a:ext cx="18288000" cy="10200839"/>
            <a:chOff x="0" y="86160"/>
            <a:chExt cx="18288000" cy="1111684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6063FB-E6C6-791E-5946-702190768D1D}"/>
                </a:ext>
              </a:extLst>
            </p:cNvPr>
            <p:cNvSpPr txBox="1"/>
            <p:nvPr/>
          </p:nvSpPr>
          <p:spPr>
            <a:xfrm>
              <a:off x="178451" y="231930"/>
              <a:ext cx="13301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800" b="1" dirty="0">
                  <a:solidFill>
                    <a:srgbClr val="FFC000"/>
                  </a:solidFill>
                </a:rPr>
                <a:t>Advanced Exploratory Data Analysis</a:t>
              </a:r>
              <a:endParaRPr lang="en-CA" sz="4000" b="1" dirty="0">
                <a:solidFill>
                  <a:srgbClr val="FFC000"/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7057FA-B54D-ADB8-CE9D-365641C8F2F6}"/>
                </a:ext>
              </a:extLst>
            </p:cNvPr>
            <p:cNvGrpSpPr/>
            <p:nvPr/>
          </p:nvGrpSpPr>
          <p:grpSpPr>
            <a:xfrm>
              <a:off x="0" y="86160"/>
              <a:ext cx="18288000" cy="11116841"/>
              <a:chOff x="0" y="86160"/>
              <a:chExt cx="18288000" cy="11116841"/>
            </a:xfrm>
          </p:grpSpPr>
          <p:sp>
            <p:nvSpPr>
              <p:cNvPr id="248" name="Google Shape;248;p17">
                <a:extLst>
                  <a:ext uri="{FF2B5EF4-FFF2-40B4-BE49-F238E27FC236}">
                    <a16:creationId xmlns:a16="http://schemas.microsoft.com/office/drawing/2014/main" id="{AE243061-14C1-A737-76D5-B12F7E7B25AA}"/>
                  </a:ext>
                </a:extLst>
              </p:cNvPr>
              <p:cNvSpPr/>
              <p:nvPr/>
            </p:nvSpPr>
            <p:spPr>
              <a:xfrm>
                <a:off x="0" y="1232069"/>
                <a:ext cx="18288000" cy="9970932"/>
              </a:xfrm>
              <a:custGeom>
                <a:avLst/>
                <a:gdLst/>
                <a:ahLst/>
                <a:cxnLst/>
                <a:rect l="l" t="t" r="r" b="b"/>
                <a:pathLst>
                  <a:path w="1868429" h="1018700" extrusionOk="0">
                    <a:moveTo>
                      <a:pt x="42333" y="0"/>
                    </a:moveTo>
                    <a:lnTo>
                      <a:pt x="1826096" y="0"/>
                    </a:lnTo>
                    <a:cubicBezTo>
                      <a:pt x="1837324" y="0"/>
                      <a:pt x="1848091" y="4460"/>
                      <a:pt x="1856030" y="12399"/>
                    </a:cubicBezTo>
                    <a:cubicBezTo>
                      <a:pt x="1863969" y="20338"/>
                      <a:pt x="1868429" y="31106"/>
                      <a:pt x="1868429" y="42333"/>
                    </a:cubicBezTo>
                    <a:lnTo>
                      <a:pt x="1868429" y="976366"/>
                    </a:lnTo>
                    <a:cubicBezTo>
                      <a:pt x="1868429" y="987594"/>
                      <a:pt x="1863969" y="998362"/>
                      <a:pt x="1856030" y="1006301"/>
                    </a:cubicBezTo>
                    <a:cubicBezTo>
                      <a:pt x="1848091" y="1014240"/>
                      <a:pt x="1837324" y="1018700"/>
                      <a:pt x="1826096" y="1018700"/>
                    </a:cubicBezTo>
                    <a:lnTo>
                      <a:pt x="42333" y="1018700"/>
                    </a:lnTo>
                    <a:cubicBezTo>
                      <a:pt x="31106" y="1018700"/>
                      <a:pt x="20338" y="1014240"/>
                      <a:pt x="12399" y="1006301"/>
                    </a:cubicBezTo>
                    <a:cubicBezTo>
                      <a:pt x="4460" y="998362"/>
                      <a:pt x="0" y="987594"/>
                      <a:pt x="0" y="976366"/>
                    </a:cubicBezTo>
                    <a:lnTo>
                      <a:pt x="0" y="42333"/>
                    </a:lnTo>
                    <a:cubicBezTo>
                      <a:pt x="0" y="31106"/>
                      <a:pt x="4460" y="20338"/>
                      <a:pt x="12399" y="12399"/>
                    </a:cubicBezTo>
                    <a:cubicBezTo>
                      <a:pt x="20338" y="4460"/>
                      <a:pt x="31106" y="0"/>
                      <a:pt x="42333" y="0"/>
                    </a:cubicBezTo>
                    <a:close/>
                  </a:path>
                </a:pathLst>
              </a:custGeom>
              <a:solidFill>
                <a:srgbClr val="045C5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9" name="Google Shape;249;p17">
                <a:extLst>
                  <a:ext uri="{FF2B5EF4-FFF2-40B4-BE49-F238E27FC236}">
                    <a16:creationId xmlns:a16="http://schemas.microsoft.com/office/drawing/2014/main" id="{F2D939CB-6148-6D3E-3055-77903D386198}"/>
                  </a:ext>
                </a:extLst>
              </p:cNvPr>
              <p:cNvSpPr/>
              <p:nvPr/>
            </p:nvSpPr>
            <p:spPr>
              <a:xfrm rot="5400000">
                <a:off x="14496543" y="6719686"/>
                <a:ext cx="4859663" cy="2274965"/>
              </a:xfrm>
              <a:custGeom>
                <a:avLst/>
                <a:gdLst/>
                <a:ahLst/>
                <a:cxnLst/>
                <a:rect l="l" t="t" r="r" b="b"/>
                <a:pathLst>
                  <a:path w="4859663" h="2274965" extrusionOk="0">
                    <a:moveTo>
                      <a:pt x="0" y="0"/>
                    </a:moveTo>
                    <a:lnTo>
                      <a:pt x="4859663" y="0"/>
                    </a:lnTo>
                    <a:lnTo>
                      <a:pt x="4859663" y="2274965"/>
                    </a:lnTo>
                    <a:lnTo>
                      <a:pt x="0" y="2274965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3">
                  <a:alphaModFix/>
                </a:blip>
                <a:stretch>
                  <a:fillRect r="-38205"/>
                </a:stretch>
              </a:blip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64" name="Google Shape;264;p17">
                <a:extLst>
                  <a:ext uri="{FF2B5EF4-FFF2-40B4-BE49-F238E27FC236}">
                    <a16:creationId xmlns:a16="http://schemas.microsoft.com/office/drawing/2014/main" id="{96298BD6-DF4C-F090-439A-BDD78AB1ED9B}"/>
                  </a:ext>
                </a:extLst>
              </p:cNvPr>
              <p:cNvSpPr txBox="1"/>
              <p:nvPr/>
            </p:nvSpPr>
            <p:spPr>
              <a:xfrm>
                <a:off x="224143" y="669227"/>
                <a:ext cx="8359418" cy="10518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3200" b="1" u="sng" dirty="0">
                  <a:solidFill>
                    <a:srgbClr val="FFC000"/>
                  </a:solidFill>
                </a:endParaRPr>
              </a:p>
              <a:p>
                <a:pPr marL="0" marR="0" lvl="0" indent="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sz="3200" b="1" u="sng" dirty="0">
                    <a:solidFill>
                      <a:srgbClr val="FFC000"/>
                    </a:solidFill>
                  </a:rPr>
                  <a:t>Pareto Analysis (80/20 Rule)</a:t>
                </a:r>
                <a:r>
                  <a:rPr lang="en-CA" sz="3200" b="1" dirty="0">
                    <a:solidFill>
                      <a:srgbClr val="FFC000"/>
                    </a:solidFill>
                  </a:rPr>
                  <a:t>:</a:t>
                </a:r>
              </a:p>
              <a:p>
                <a:pPr marL="0" marR="0" lvl="0" indent="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3200" b="1" dirty="0">
                  <a:solidFill>
                    <a:srgbClr val="FFC000"/>
                  </a:solidFill>
                </a:endParaRP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rgbClr val="FFC000"/>
                    </a:solidFill>
                  </a:rPr>
                  <a:t>The Pareto chart illustrates the "80-20 rule" in action, showing which categories contribute most of the total discount percentage, showing promotional effort.</a:t>
                </a: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US" sz="3200" b="1" dirty="0">
                    <a:solidFill>
                      <a:srgbClr val="FFC000"/>
                    </a:solidFill>
                  </a:rPr>
                  <a:t>Key Observations:</a:t>
                </a: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endParaRPr lang="en-US" sz="2000" b="1" dirty="0">
                  <a:solidFill>
                    <a:srgbClr val="FFC000"/>
                  </a:solidFill>
                </a:endParaRP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lphaLcParenR"/>
                </a:pPr>
                <a:r>
                  <a:rPr lang="en-US" sz="2400" dirty="0">
                    <a:solidFill>
                      <a:srgbClr val="FFC000"/>
                    </a:solidFill>
                  </a:rPr>
                  <a:t>The green dashed line indicates the </a:t>
                </a:r>
                <a:r>
                  <a:rPr lang="en-US" sz="2400" b="1" dirty="0">
                    <a:solidFill>
                      <a:schemeClr val="bg2">
                        <a:lumMod val="25000"/>
                        <a:lumOff val="75000"/>
                      </a:schemeClr>
                    </a:solidFill>
                  </a:rPr>
                  <a:t>80% threshold</a:t>
                </a:r>
                <a:r>
                  <a:rPr lang="en-US" sz="2400" dirty="0">
                    <a:solidFill>
                      <a:srgbClr val="FFC000"/>
                    </a:solidFill>
                  </a:rPr>
                  <a:t>. The category "Appliances" surpasses this threshold, highlighting its significance.</a:t>
                </a:r>
              </a:p>
              <a:p>
                <a:pPr marL="342900" marR="0" lvl="0" indent="-3429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US" sz="3200" b="1" dirty="0">
                    <a:solidFill>
                      <a:srgbClr val="FFC000"/>
                    </a:solidFill>
                  </a:rPr>
                  <a:t> Insights:</a:t>
                </a:r>
                <a:r>
                  <a:rPr lang="en-US" sz="2400" dirty="0">
                    <a:solidFill>
                      <a:srgbClr val="FFC000"/>
                    </a:solidFill>
                  </a:rPr>
                  <a:t> </a:t>
                </a: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lphaLcParenR"/>
                </a:pPr>
                <a:r>
                  <a:rPr lang="en-US" sz="2400" dirty="0">
                    <a:solidFill>
                      <a:srgbClr val="FFC000"/>
                    </a:solidFill>
                  </a:rPr>
                  <a:t>Since 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Appliances</a:t>
                </a:r>
                <a:r>
                  <a:rPr lang="en-US" sz="2400" dirty="0">
                    <a:solidFill>
                      <a:srgbClr val="FFC000"/>
                    </a:solidFill>
                  </a:rPr>
                  <a:t> drive most discounts, it may be worth exploring strategies to optimize discounts in this category. This could involve analyzing customer behavior, competitor pricing, and promotional effectiveness</a:t>
                </a:r>
                <a:endParaRPr lang="en-CA" sz="2400" dirty="0">
                  <a:solidFill>
                    <a:srgbClr val="FFC000"/>
                  </a:solidFill>
                </a:endParaRP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CA" sz="2800" b="1" dirty="0">
                  <a:solidFill>
                    <a:srgbClr val="FFC000"/>
                  </a:solidFill>
                </a:endParaRPr>
              </a:p>
            </p:txBody>
          </p:sp>
          <p:pic>
            <p:nvPicPr>
              <p:cNvPr id="267" name="Google Shape;267;p17">
                <a:extLst>
                  <a:ext uri="{FF2B5EF4-FFF2-40B4-BE49-F238E27FC236}">
                    <a16:creationId xmlns:a16="http://schemas.microsoft.com/office/drawing/2014/main" id="{B8711195-81AA-0515-BDDC-A74AA298A805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5761800" y="1264150"/>
                <a:ext cx="2329150" cy="49766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" name="Picture 1" descr="A blue and black logo&#10;&#10;Description automatically generated">
                <a:extLst>
                  <a:ext uri="{FF2B5EF4-FFF2-40B4-BE49-F238E27FC236}">
                    <a16:creationId xmlns:a16="http://schemas.microsoft.com/office/drawing/2014/main" id="{48EB8C67-2641-2DE2-AB90-A792CDA1EC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aintStrokes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4764518" y="86160"/>
                <a:ext cx="3227044" cy="11249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18063E3-E7F7-4959-75DC-C1CA1C403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7704" y="2583255"/>
            <a:ext cx="9183858" cy="61386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B4C052-DD81-642B-66B7-0EEED2544DEE}"/>
              </a:ext>
            </a:extLst>
          </p:cNvPr>
          <p:cNvCxnSpPr>
            <a:cxnSpLocks/>
          </p:cNvCxnSpPr>
          <p:nvPr/>
        </p:nvCxnSpPr>
        <p:spPr>
          <a:xfrm flipV="1">
            <a:off x="6829238" y="4837471"/>
            <a:ext cx="3178234" cy="570095"/>
          </a:xfrm>
          <a:prstGeom prst="straightConnector1">
            <a:avLst/>
          </a:prstGeom>
          <a:ln>
            <a:solidFill>
              <a:schemeClr val="bg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149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4BD"/>
        </a:solidFill>
        <a:effectLst/>
      </p:bgPr>
    </p:bg>
    <p:spTree>
      <p:nvGrpSpPr>
        <p:cNvPr id="1" name="Shape 246">
          <a:extLst>
            <a:ext uri="{FF2B5EF4-FFF2-40B4-BE49-F238E27FC236}">
              <a16:creationId xmlns:a16="http://schemas.microsoft.com/office/drawing/2014/main" id="{02F30014-64DD-E5C3-D7BE-7E36135D8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2C31AE3-41E0-58BC-0020-819F9CA2494B}"/>
              </a:ext>
            </a:extLst>
          </p:cNvPr>
          <p:cNvGrpSpPr/>
          <p:nvPr/>
        </p:nvGrpSpPr>
        <p:grpSpPr>
          <a:xfrm>
            <a:off x="0" y="86160"/>
            <a:ext cx="18288000" cy="11116841"/>
            <a:chOff x="0" y="86160"/>
            <a:chExt cx="18288000" cy="1111684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AC2EA9-4A96-4FCD-217D-F078EC59D97C}"/>
                </a:ext>
              </a:extLst>
            </p:cNvPr>
            <p:cNvSpPr txBox="1"/>
            <p:nvPr/>
          </p:nvSpPr>
          <p:spPr>
            <a:xfrm>
              <a:off x="178451" y="231930"/>
              <a:ext cx="13301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b="1" dirty="0">
                  <a:solidFill>
                    <a:srgbClr val="FFC000"/>
                  </a:solidFill>
                </a:rPr>
                <a:t>Advanced Machine Learning Analysis</a:t>
              </a:r>
              <a:endParaRPr lang="en-CA" sz="4400" b="1" dirty="0">
                <a:solidFill>
                  <a:srgbClr val="FFC000"/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EB9D37E-E366-1644-F7E6-99B5FE6B8111}"/>
                </a:ext>
              </a:extLst>
            </p:cNvPr>
            <p:cNvGrpSpPr/>
            <p:nvPr/>
          </p:nvGrpSpPr>
          <p:grpSpPr>
            <a:xfrm>
              <a:off x="0" y="86160"/>
              <a:ext cx="18288000" cy="11116841"/>
              <a:chOff x="0" y="86160"/>
              <a:chExt cx="18288000" cy="11116841"/>
            </a:xfrm>
          </p:grpSpPr>
          <p:sp>
            <p:nvSpPr>
              <p:cNvPr id="248" name="Google Shape;248;p17">
                <a:extLst>
                  <a:ext uri="{FF2B5EF4-FFF2-40B4-BE49-F238E27FC236}">
                    <a16:creationId xmlns:a16="http://schemas.microsoft.com/office/drawing/2014/main" id="{E2B5A1CD-0FE0-6FFF-B412-FB6DD2E4CCF6}"/>
                  </a:ext>
                </a:extLst>
              </p:cNvPr>
              <p:cNvSpPr/>
              <p:nvPr/>
            </p:nvSpPr>
            <p:spPr>
              <a:xfrm>
                <a:off x="0" y="1232069"/>
                <a:ext cx="18288000" cy="9970932"/>
              </a:xfrm>
              <a:custGeom>
                <a:avLst/>
                <a:gdLst/>
                <a:ahLst/>
                <a:cxnLst/>
                <a:rect l="l" t="t" r="r" b="b"/>
                <a:pathLst>
                  <a:path w="1868429" h="1018700" extrusionOk="0">
                    <a:moveTo>
                      <a:pt x="42333" y="0"/>
                    </a:moveTo>
                    <a:lnTo>
                      <a:pt x="1826096" y="0"/>
                    </a:lnTo>
                    <a:cubicBezTo>
                      <a:pt x="1837324" y="0"/>
                      <a:pt x="1848091" y="4460"/>
                      <a:pt x="1856030" y="12399"/>
                    </a:cubicBezTo>
                    <a:cubicBezTo>
                      <a:pt x="1863969" y="20338"/>
                      <a:pt x="1868429" y="31106"/>
                      <a:pt x="1868429" y="42333"/>
                    </a:cubicBezTo>
                    <a:lnTo>
                      <a:pt x="1868429" y="976366"/>
                    </a:lnTo>
                    <a:cubicBezTo>
                      <a:pt x="1868429" y="987594"/>
                      <a:pt x="1863969" y="998362"/>
                      <a:pt x="1856030" y="1006301"/>
                    </a:cubicBezTo>
                    <a:cubicBezTo>
                      <a:pt x="1848091" y="1014240"/>
                      <a:pt x="1837324" y="1018700"/>
                      <a:pt x="1826096" y="1018700"/>
                    </a:cubicBezTo>
                    <a:lnTo>
                      <a:pt x="42333" y="1018700"/>
                    </a:lnTo>
                    <a:cubicBezTo>
                      <a:pt x="31106" y="1018700"/>
                      <a:pt x="20338" y="1014240"/>
                      <a:pt x="12399" y="1006301"/>
                    </a:cubicBezTo>
                    <a:cubicBezTo>
                      <a:pt x="4460" y="998362"/>
                      <a:pt x="0" y="987594"/>
                      <a:pt x="0" y="976366"/>
                    </a:cubicBezTo>
                    <a:lnTo>
                      <a:pt x="0" y="42333"/>
                    </a:lnTo>
                    <a:cubicBezTo>
                      <a:pt x="0" y="31106"/>
                      <a:pt x="4460" y="20338"/>
                      <a:pt x="12399" y="12399"/>
                    </a:cubicBezTo>
                    <a:cubicBezTo>
                      <a:pt x="20338" y="4460"/>
                      <a:pt x="31106" y="0"/>
                      <a:pt x="42333" y="0"/>
                    </a:cubicBezTo>
                    <a:close/>
                  </a:path>
                </a:pathLst>
              </a:custGeom>
              <a:solidFill>
                <a:srgbClr val="045C5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9" name="Google Shape;249;p17">
                <a:extLst>
                  <a:ext uri="{FF2B5EF4-FFF2-40B4-BE49-F238E27FC236}">
                    <a16:creationId xmlns:a16="http://schemas.microsoft.com/office/drawing/2014/main" id="{1A2B1D2A-95FF-86A0-E219-F49053A519A1}"/>
                  </a:ext>
                </a:extLst>
              </p:cNvPr>
              <p:cNvSpPr/>
              <p:nvPr/>
            </p:nvSpPr>
            <p:spPr>
              <a:xfrm rot="5400000">
                <a:off x="14496543" y="6719686"/>
                <a:ext cx="4859663" cy="2274965"/>
              </a:xfrm>
              <a:custGeom>
                <a:avLst/>
                <a:gdLst/>
                <a:ahLst/>
                <a:cxnLst/>
                <a:rect l="l" t="t" r="r" b="b"/>
                <a:pathLst>
                  <a:path w="4859663" h="2274965" extrusionOk="0">
                    <a:moveTo>
                      <a:pt x="0" y="0"/>
                    </a:moveTo>
                    <a:lnTo>
                      <a:pt x="4859663" y="0"/>
                    </a:lnTo>
                    <a:lnTo>
                      <a:pt x="4859663" y="2274965"/>
                    </a:lnTo>
                    <a:lnTo>
                      <a:pt x="0" y="2274965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3">
                  <a:alphaModFix/>
                </a:blip>
                <a:stretch>
                  <a:fillRect r="-38205"/>
                </a:stretch>
              </a:blip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64" name="Google Shape;264;p17">
                <a:extLst>
                  <a:ext uri="{FF2B5EF4-FFF2-40B4-BE49-F238E27FC236}">
                    <a16:creationId xmlns:a16="http://schemas.microsoft.com/office/drawing/2014/main" id="{443DBADF-04D5-66D5-20AF-C71594BEC731}"/>
                  </a:ext>
                </a:extLst>
              </p:cNvPr>
              <p:cNvSpPr txBox="1"/>
              <p:nvPr/>
            </p:nvSpPr>
            <p:spPr>
              <a:xfrm>
                <a:off x="224143" y="1620399"/>
                <a:ext cx="8359418" cy="8876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sz="4000" b="1" u="sng" dirty="0">
                    <a:solidFill>
                      <a:srgbClr val="FFC000"/>
                    </a:solidFill>
                  </a:rPr>
                  <a:t>Product Segmentation:</a:t>
                </a: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CA" sz="2400" b="1" dirty="0">
                    <a:solidFill>
                      <a:schemeClr val="bg2">
                        <a:lumMod val="25000"/>
                        <a:lumOff val="75000"/>
                      </a:schemeClr>
                    </a:solidFill>
                  </a:rPr>
                  <a:t>Using K-Means Clustering:</a:t>
                </a:r>
                <a:r>
                  <a:rPr lang="en-CA" sz="2400" b="1" dirty="0">
                    <a:solidFill>
                      <a:srgbClr val="FFC000"/>
                    </a:solidFill>
                  </a:rPr>
                  <a:t> </a:t>
                </a: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CA" sz="2400" b="1" dirty="0">
                  <a:solidFill>
                    <a:srgbClr val="FFC000"/>
                  </a:solidFill>
                </a:endParaRPr>
              </a:p>
              <a:p>
                <a:pPr marL="342900" marR="0" lvl="0" indent="-3429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arenR"/>
                </a:pPr>
                <a:r>
                  <a:rPr lang="en-US" sz="1800" b="1" dirty="0">
                    <a:solidFill>
                      <a:srgbClr val="FFC000"/>
                    </a:solidFill>
                  </a:rPr>
                  <a:t>The Elbow Method</a:t>
                </a:r>
                <a:r>
                  <a:rPr lang="en-US" sz="1800" dirty="0">
                    <a:solidFill>
                      <a:srgbClr val="FFC000"/>
                    </a:solidFill>
                  </a:rPr>
                  <a:t> is a technique used to determine the optimal number of clusters by observing the "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elbow point</a:t>
                </a:r>
                <a:r>
                  <a:rPr lang="en-US" sz="1800" dirty="0">
                    <a:solidFill>
                      <a:srgbClr val="FFC000"/>
                    </a:solidFill>
                  </a:rPr>
                  <a:t>" in the plot.</a:t>
                </a:r>
              </a:p>
              <a:p>
                <a:pPr marL="342900" marR="0" lvl="0" indent="-3429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arenR"/>
                </a:pPr>
                <a:r>
                  <a:rPr lang="en-US" sz="1800" b="1" dirty="0">
                    <a:solidFill>
                      <a:srgbClr val="FFC000"/>
                    </a:solidFill>
                  </a:rPr>
                  <a:t>In this specific plot, the elbow point appears to be around </a:t>
                </a:r>
                <a:r>
                  <a:rPr lang="en-US" sz="2000" b="1" dirty="0">
                    <a:solidFill>
                      <a:srgbClr val="FF3300"/>
                    </a:solidFill>
                  </a:rPr>
                  <a:t>k=4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.</a:t>
                </a:r>
              </a:p>
              <a:p>
                <a:pPr marR="0" lvl="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CA" sz="2000" b="1" dirty="0">
                  <a:solidFill>
                    <a:srgbClr val="FFC000"/>
                  </a:solidFill>
                </a:endParaRP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C000"/>
                    </a:solidFill>
                  </a:rPr>
                  <a:t>Based on the </a:t>
                </a:r>
                <a:r>
                  <a:rPr lang="en-US" sz="2000" b="1" dirty="0">
                    <a:solidFill>
                      <a:srgbClr val="FFC000"/>
                    </a:solidFill>
                  </a:rPr>
                  <a:t>mean values</a:t>
                </a:r>
                <a:r>
                  <a:rPr lang="en-US" sz="2000" dirty="0">
                    <a:solidFill>
                      <a:srgbClr val="FFC000"/>
                    </a:solidFill>
                  </a:rPr>
                  <a:t> for each feature within </a:t>
                </a:r>
                <a:r>
                  <a:rPr lang="en-US" sz="2000" b="1" dirty="0">
                    <a:solidFill>
                      <a:schemeClr val="bg2">
                        <a:lumMod val="25000"/>
                        <a:lumOff val="75000"/>
                      </a:schemeClr>
                    </a:solidFill>
                  </a:rPr>
                  <a:t>each cluster</a:t>
                </a:r>
                <a:r>
                  <a:rPr lang="en-US" sz="2000" dirty="0">
                    <a:solidFill>
                      <a:srgbClr val="FFC000"/>
                    </a:solidFill>
                  </a:rPr>
                  <a:t>, we can say the following:</a:t>
                </a:r>
              </a:p>
              <a:p>
                <a:pPr marL="514350" marR="0" lvl="0" indent="-51435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UcPeriod"/>
                </a:pPr>
                <a:r>
                  <a:rPr lang="en-US" sz="2000" b="1" u="sng" dirty="0">
                    <a:solidFill>
                      <a:srgbClr val="FFC000"/>
                    </a:solidFill>
                  </a:rPr>
                  <a:t>Cluster 0</a:t>
                </a:r>
                <a:r>
                  <a:rPr lang="en-US" sz="2000" b="1" dirty="0">
                    <a:solidFill>
                      <a:srgbClr val="FFC000"/>
                    </a:solidFill>
                  </a:rPr>
                  <a:t>: </a:t>
                </a:r>
                <a:r>
                  <a:rPr lang="en-US" sz="2000" dirty="0">
                    <a:solidFill>
                      <a:srgbClr val="FFC000"/>
                    </a:solidFill>
                  </a:rPr>
                  <a:t>This cluster represents products with relatively </a:t>
                </a:r>
                <a:r>
                  <a:rPr lang="en-US" sz="2000" b="1" dirty="0">
                    <a:solidFill>
                      <a:srgbClr val="FFC000"/>
                    </a:solidFill>
                  </a:rPr>
                  <a:t>high ratings, moderate discounts, and a significant number of reviews.</a:t>
                </a:r>
                <a:r>
                  <a:rPr lang="en-US" sz="2000" dirty="0">
                    <a:solidFill>
                      <a:srgbClr val="FFC000"/>
                    </a:solidFill>
                  </a:rPr>
                  <a:t> </a:t>
                </a:r>
                <a:r>
                  <a:rPr lang="en-US" sz="2000" b="1" dirty="0">
                    <a:solidFill>
                      <a:srgbClr val="FFC000"/>
                    </a:solidFill>
                  </a:rPr>
                  <a:t>These are popular products with good customer feedback.</a:t>
                </a:r>
              </a:p>
              <a:p>
                <a:pPr marL="514350" marR="0" lvl="0" indent="-51435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UcPeriod"/>
                </a:pPr>
                <a:r>
                  <a:rPr lang="en-US" sz="2000" b="1" u="sng" dirty="0">
                    <a:solidFill>
                      <a:srgbClr val="FFC000"/>
                    </a:solidFill>
                  </a:rPr>
                  <a:t>Cluster 1</a:t>
                </a:r>
                <a:r>
                  <a:rPr lang="en-US" sz="2000" b="1" dirty="0">
                    <a:solidFill>
                      <a:srgbClr val="FFC000"/>
                    </a:solidFill>
                  </a:rPr>
                  <a:t>: </a:t>
                </a:r>
                <a:r>
                  <a:rPr lang="en-US" sz="2000" dirty="0">
                    <a:solidFill>
                      <a:srgbClr val="FFC000"/>
                    </a:solidFill>
                  </a:rPr>
                  <a:t>This cluster contains products with </a:t>
                </a:r>
                <a:r>
                  <a:rPr lang="en-US" sz="2000" b="1" dirty="0">
                    <a:solidFill>
                      <a:srgbClr val="FFC000"/>
                    </a:solidFill>
                  </a:rPr>
                  <a:t>extremely low ratings, moderate discounts, and very few reviews.</a:t>
                </a:r>
                <a:r>
                  <a:rPr lang="en-US" sz="2000" dirty="0">
                    <a:solidFill>
                      <a:srgbClr val="FFC000"/>
                    </a:solidFill>
                  </a:rPr>
                  <a:t> These are the products that have received negative feedback or have not been widely reviewed.</a:t>
                </a:r>
                <a:endParaRPr lang="en-CA" sz="2000" dirty="0">
                  <a:solidFill>
                    <a:srgbClr val="FFC000"/>
                  </a:solidFill>
                </a:endParaRP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CA" sz="2000" b="1" dirty="0">
                  <a:solidFill>
                    <a:srgbClr val="FFC000"/>
                  </a:solidFill>
                </a:endParaRP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CA" sz="2800" b="1" dirty="0">
                  <a:solidFill>
                    <a:srgbClr val="FFC000"/>
                  </a:solidFill>
                </a:endParaRPr>
              </a:p>
            </p:txBody>
          </p:sp>
          <p:pic>
            <p:nvPicPr>
              <p:cNvPr id="267" name="Google Shape;267;p17">
                <a:extLst>
                  <a:ext uri="{FF2B5EF4-FFF2-40B4-BE49-F238E27FC236}">
                    <a16:creationId xmlns:a16="http://schemas.microsoft.com/office/drawing/2014/main" id="{F078BC1C-2965-638B-D4C1-CC50B0AAFA7A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5761800" y="1264150"/>
                <a:ext cx="2329150" cy="49766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" name="Picture 1" descr="A blue and black logo&#10;&#10;Description automatically generated">
                <a:extLst>
                  <a:ext uri="{FF2B5EF4-FFF2-40B4-BE49-F238E27FC236}">
                    <a16:creationId xmlns:a16="http://schemas.microsoft.com/office/drawing/2014/main" id="{902DD74F-9275-1D63-550B-6832046F9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aintStrokes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4764518" y="86160"/>
                <a:ext cx="3227044" cy="11249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D76201-E998-C263-7B9E-728764AE8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37522" y="1722975"/>
              <a:ext cx="9153427" cy="62733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8BF69B0-02E4-5F9A-E5B6-D256907690A0}"/>
                </a:ext>
              </a:extLst>
            </p:cNvPr>
            <p:cNvCxnSpPr>
              <a:cxnSpLocks/>
            </p:cNvCxnSpPr>
            <p:nvPr/>
          </p:nvCxnSpPr>
          <p:spPr>
            <a:xfrm>
              <a:off x="7492181" y="4527755"/>
              <a:ext cx="4984954" cy="899582"/>
            </a:xfrm>
            <a:prstGeom prst="straightConnector1">
              <a:avLst/>
            </a:prstGeom>
            <a:ln>
              <a:solidFill>
                <a:srgbClr val="FF33CC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4C697C4-F681-45B0-B870-75E859FBB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37521" y="8130291"/>
              <a:ext cx="8760543" cy="2239677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DBA029B-C12C-7ED6-D75B-91DD77A8711A}"/>
                  </a:ext>
                </a:extLst>
              </p14:cNvPr>
              <p14:cNvContentPartPr/>
              <p14:nvPr/>
            </p14:nvContentPartPr>
            <p14:xfrm>
              <a:off x="8832194" y="8198350"/>
              <a:ext cx="1096560" cy="961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DBA029B-C12C-7ED6-D75B-91DD77A8711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23554" y="8189350"/>
                <a:ext cx="1114200" cy="9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A4422D7-5D23-1CCE-68D0-F115AAE0673A}"/>
                  </a:ext>
                </a:extLst>
              </p14:cNvPr>
              <p14:cNvContentPartPr/>
              <p14:nvPr/>
            </p14:nvContentPartPr>
            <p14:xfrm>
              <a:off x="7447004" y="5504146"/>
              <a:ext cx="2007212" cy="2672624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A4422D7-5D23-1CCE-68D0-F115AAE0673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38003" y="5495146"/>
                <a:ext cx="2024854" cy="26902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2754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4BD"/>
        </a:solidFill>
        <a:effectLst/>
      </p:bgPr>
    </p:bg>
    <p:spTree>
      <p:nvGrpSpPr>
        <p:cNvPr id="1" name="Shape 246">
          <a:extLst>
            <a:ext uri="{FF2B5EF4-FFF2-40B4-BE49-F238E27FC236}">
              <a16:creationId xmlns:a16="http://schemas.microsoft.com/office/drawing/2014/main" id="{573C24CA-4F7B-B1A5-95F9-F03E6B0BB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AD4580-738D-ECC9-4389-C71DC92391C1}"/>
              </a:ext>
            </a:extLst>
          </p:cNvPr>
          <p:cNvSpPr txBox="1"/>
          <p:nvPr/>
        </p:nvSpPr>
        <p:spPr>
          <a:xfrm>
            <a:off x="178451" y="231930"/>
            <a:ext cx="13301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b="1" dirty="0">
                <a:solidFill>
                  <a:srgbClr val="FFC000"/>
                </a:solidFill>
              </a:rPr>
              <a:t>Advanced Machine Learning Analysis</a:t>
            </a:r>
            <a:endParaRPr lang="en-CA" sz="4400" b="1" dirty="0">
              <a:solidFill>
                <a:srgbClr val="FFC000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060ABB3-C49C-20D7-326B-94A0A7401160}"/>
              </a:ext>
            </a:extLst>
          </p:cNvPr>
          <p:cNvGrpSpPr/>
          <p:nvPr/>
        </p:nvGrpSpPr>
        <p:grpSpPr>
          <a:xfrm>
            <a:off x="0" y="231930"/>
            <a:ext cx="18375332" cy="10215438"/>
            <a:chOff x="0" y="-91142"/>
            <a:chExt cx="18375332" cy="11294143"/>
          </a:xfrm>
        </p:grpSpPr>
        <p:sp>
          <p:nvSpPr>
            <p:cNvPr id="248" name="Google Shape;248;p17">
              <a:extLst>
                <a:ext uri="{FF2B5EF4-FFF2-40B4-BE49-F238E27FC236}">
                  <a16:creationId xmlns:a16="http://schemas.microsoft.com/office/drawing/2014/main" id="{B3D73D34-C7C6-C272-F1D0-1C2E9085E994}"/>
                </a:ext>
              </a:extLst>
            </p:cNvPr>
            <p:cNvSpPr/>
            <p:nvPr/>
          </p:nvSpPr>
          <p:spPr>
            <a:xfrm>
              <a:off x="0" y="1232069"/>
              <a:ext cx="18288000" cy="9970932"/>
            </a:xfrm>
            <a:custGeom>
              <a:avLst/>
              <a:gdLst/>
              <a:ahLst/>
              <a:cxnLst/>
              <a:rect l="l" t="t" r="r" b="b"/>
              <a:pathLst>
                <a:path w="1868429" h="1018700" extrusionOk="0">
                  <a:moveTo>
                    <a:pt x="42333" y="0"/>
                  </a:moveTo>
                  <a:lnTo>
                    <a:pt x="1826096" y="0"/>
                  </a:lnTo>
                  <a:cubicBezTo>
                    <a:pt x="1837324" y="0"/>
                    <a:pt x="1848091" y="4460"/>
                    <a:pt x="1856030" y="12399"/>
                  </a:cubicBezTo>
                  <a:cubicBezTo>
                    <a:pt x="1863969" y="20338"/>
                    <a:pt x="1868429" y="31106"/>
                    <a:pt x="1868429" y="42333"/>
                  </a:cubicBezTo>
                  <a:lnTo>
                    <a:pt x="1868429" y="976366"/>
                  </a:lnTo>
                  <a:cubicBezTo>
                    <a:pt x="1868429" y="987594"/>
                    <a:pt x="1863969" y="998362"/>
                    <a:pt x="1856030" y="1006301"/>
                  </a:cubicBezTo>
                  <a:cubicBezTo>
                    <a:pt x="1848091" y="1014240"/>
                    <a:pt x="1837324" y="1018700"/>
                    <a:pt x="1826096" y="1018700"/>
                  </a:cubicBezTo>
                  <a:lnTo>
                    <a:pt x="42333" y="1018700"/>
                  </a:lnTo>
                  <a:cubicBezTo>
                    <a:pt x="31106" y="1018700"/>
                    <a:pt x="20338" y="1014240"/>
                    <a:pt x="12399" y="1006301"/>
                  </a:cubicBezTo>
                  <a:cubicBezTo>
                    <a:pt x="4460" y="998362"/>
                    <a:pt x="0" y="987594"/>
                    <a:pt x="0" y="97636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45C5D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17">
              <a:extLst>
                <a:ext uri="{FF2B5EF4-FFF2-40B4-BE49-F238E27FC236}">
                  <a16:creationId xmlns:a16="http://schemas.microsoft.com/office/drawing/2014/main" id="{FC788597-ACC7-7A6D-D31F-9F5811C3E51C}"/>
                </a:ext>
              </a:extLst>
            </p:cNvPr>
            <p:cNvSpPr/>
            <p:nvPr/>
          </p:nvSpPr>
          <p:spPr>
            <a:xfrm rot="5400000">
              <a:off x="14496543" y="6719686"/>
              <a:ext cx="4859663" cy="2274965"/>
            </a:xfrm>
            <a:custGeom>
              <a:avLst/>
              <a:gdLst/>
              <a:ahLst/>
              <a:cxnLst/>
              <a:rect l="l" t="t" r="r" b="b"/>
              <a:pathLst>
                <a:path w="4859663" h="2274965" extrusionOk="0">
                  <a:moveTo>
                    <a:pt x="0" y="0"/>
                  </a:moveTo>
                  <a:lnTo>
                    <a:pt x="4859663" y="0"/>
                  </a:lnTo>
                  <a:lnTo>
                    <a:pt x="4859663" y="2274965"/>
                  </a:lnTo>
                  <a:lnTo>
                    <a:pt x="0" y="227496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r="-38205"/>
              </a:stretch>
            </a:blip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64" name="Google Shape;264;p17">
              <a:extLst>
                <a:ext uri="{FF2B5EF4-FFF2-40B4-BE49-F238E27FC236}">
                  <a16:creationId xmlns:a16="http://schemas.microsoft.com/office/drawing/2014/main" id="{F5EFECFC-84B9-A762-25BC-3318547A29C2}"/>
                </a:ext>
              </a:extLst>
            </p:cNvPr>
            <p:cNvSpPr txBox="1"/>
            <p:nvPr/>
          </p:nvSpPr>
          <p:spPr>
            <a:xfrm>
              <a:off x="224143" y="5756915"/>
              <a:ext cx="8359418" cy="6032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457200" marR="0" lvl="0" indent="-457200" algn="just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CA" sz="2800" b="1" dirty="0">
                <a:solidFill>
                  <a:srgbClr val="FFC000"/>
                </a:solidFill>
              </a:endParaRPr>
            </a:p>
          </p:txBody>
        </p:sp>
        <p:pic>
          <p:nvPicPr>
            <p:cNvPr id="267" name="Google Shape;267;p17">
              <a:extLst>
                <a:ext uri="{FF2B5EF4-FFF2-40B4-BE49-F238E27FC236}">
                  <a16:creationId xmlns:a16="http://schemas.microsoft.com/office/drawing/2014/main" id="{3128C3DA-48A5-4286-B996-D7A57D881FB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61800" y="1264150"/>
              <a:ext cx="2329150" cy="49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1" descr="A blue and black logo&#10;&#10;Description automatically generated">
              <a:extLst>
                <a:ext uri="{FF2B5EF4-FFF2-40B4-BE49-F238E27FC236}">
                  <a16:creationId xmlns:a16="http://schemas.microsoft.com/office/drawing/2014/main" id="{BDF3B112-9EC3-661B-4BB7-9ADBA0170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579454" y="-91142"/>
              <a:ext cx="3795878" cy="13232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Google Shape;264;p17">
            <a:extLst>
              <a:ext uri="{FF2B5EF4-FFF2-40B4-BE49-F238E27FC236}">
                <a16:creationId xmlns:a16="http://schemas.microsoft.com/office/drawing/2014/main" id="{8D47BADA-3021-082F-3E9E-8D448B580DEF}"/>
              </a:ext>
            </a:extLst>
          </p:cNvPr>
          <p:cNvSpPr txBox="1"/>
          <p:nvPr/>
        </p:nvSpPr>
        <p:spPr>
          <a:xfrm>
            <a:off x="270281" y="1487079"/>
            <a:ext cx="8772373" cy="956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1" u="sng" dirty="0">
                <a:solidFill>
                  <a:srgbClr val="FFC000"/>
                </a:solidFill>
              </a:rPr>
              <a:t>Product Churn Analysis :</a:t>
            </a: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b="1" dirty="0">
                <a:solidFill>
                  <a:srgbClr val="FFC000"/>
                </a:solidFill>
              </a:rPr>
              <a:t>Created a </a:t>
            </a:r>
            <a:r>
              <a:rPr lang="en-US" sz="1800" b="1" dirty="0">
                <a:solidFill>
                  <a:schemeClr val="bg2">
                    <a:lumMod val="25000"/>
                    <a:lumOff val="75000"/>
                  </a:schemeClr>
                </a:solidFill>
              </a:rPr>
              <a:t>Churn Indicator feature</a:t>
            </a:r>
            <a:r>
              <a:rPr lang="en-US" sz="1800" b="1" dirty="0">
                <a:solidFill>
                  <a:srgbClr val="FFC000"/>
                </a:solidFill>
              </a:rPr>
              <a:t> to flag products with low ratings or can be frequently returned.</a:t>
            </a: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b="1" dirty="0">
                <a:solidFill>
                  <a:srgbClr val="FF33CC"/>
                </a:solidFill>
              </a:rPr>
              <a:t>Logistic regression with balanced class weights</a:t>
            </a:r>
            <a:r>
              <a:rPr lang="en-US" sz="1800" b="1" dirty="0">
                <a:solidFill>
                  <a:srgbClr val="FFC000"/>
                </a:solidFill>
              </a:rPr>
              <a:t> has been implemented for classification.</a:t>
            </a: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b="1" dirty="0">
                <a:solidFill>
                  <a:srgbClr val="FFC000"/>
                </a:solidFill>
              </a:rPr>
              <a:t>SMOTE (Synthetic Minority Oversampling Technique) is used to address class imbalance, improving model performance.</a:t>
            </a:r>
          </a:p>
          <a:p>
            <a:pPr marL="457200" marR="0" lvl="0" indent="-4572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FFC000"/>
                </a:solidFill>
              </a:rPr>
              <a:t>Model Performance</a:t>
            </a:r>
            <a:r>
              <a:rPr lang="en-US" sz="2000" u="sng" dirty="0">
                <a:solidFill>
                  <a:srgbClr val="FFC000"/>
                </a:solidFill>
              </a:rPr>
              <a:t>: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</a:p>
          <a:p>
            <a:pPr marL="457200" marR="0" lvl="0" indent="-4572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C000"/>
                </a:solidFill>
              </a:rPr>
              <a:t>Overall Accuracy: The model achieved an overall accuracy of </a:t>
            </a:r>
            <a:r>
              <a:rPr lang="en-US" sz="20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83%</a:t>
            </a:r>
            <a:r>
              <a:rPr lang="en-US" sz="2000" b="1" dirty="0">
                <a:solidFill>
                  <a:srgbClr val="FFC000"/>
                </a:solidFill>
              </a:rPr>
              <a:t>, which indicates a reasonably good performance.</a:t>
            </a:r>
          </a:p>
          <a:p>
            <a:pPr marL="457200" marR="0" lvl="0" indent="-4572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C000"/>
              </a:solidFill>
            </a:endParaRPr>
          </a:p>
          <a:p>
            <a:pPr marL="457200" marR="0" lvl="0" indent="-4572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2400" b="1" u="sng" dirty="0">
                <a:solidFill>
                  <a:srgbClr val="FFC000"/>
                </a:solidFill>
              </a:rPr>
              <a:t>Key Insights</a:t>
            </a:r>
            <a:r>
              <a:rPr lang="en-CA" sz="2400" b="1" dirty="0">
                <a:solidFill>
                  <a:srgbClr val="FFC000"/>
                </a:solidFill>
              </a:rPr>
              <a:t>:</a:t>
            </a:r>
          </a:p>
          <a:p>
            <a:pPr marL="514350" marR="0" lvl="0" indent="-5143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000" b="1" dirty="0">
                <a:solidFill>
                  <a:srgbClr val="FFC000"/>
                </a:solidFill>
              </a:rPr>
              <a:t>Identify the products that the model classifies as high-risk (i.e., predicted to churn).</a:t>
            </a:r>
          </a:p>
          <a:p>
            <a:pPr marL="514350" marR="0" lvl="0" indent="-5143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000" b="1" dirty="0">
                <a:solidFill>
                  <a:srgbClr val="FFC000"/>
                </a:solidFill>
              </a:rPr>
              <a:t>Prioritize these products for further analysis and potential interventions, such as:</a:t>
            </a:r>
          </a:p>
          <a:p>
            <a:pPr marL="514350" marR="0" lvl="0" indent="-5143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C000"/>
                </a:solidFill>
              </a:rPr>
              <a:t>Offering discounts or promotions</a:t>
            </a:r>
          </a:p>
          <a:p>
            <a:pPr marL="514350" marR="0" lvl="0" indent="-5143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C000"/>
                </a:solidFill>
              </a:rPr>
              <a:t>Improving product quality or features</a:t>
            </a:r>
          </a:p>
          <a:p>
            <a:pPr marL="514350" marR="0" lvl="0" indent="-5143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C000"/>
                </a:solidFill>
              </a:rPr>
              <a:t>Enhancing customer support</a:t>
            </a:r>
          </a:p>
          <a:p>
            <a:pPr marL="514350" marR="0" lvl="0" indent="-5143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endParaRPr lang="en-CA" sz="2000" b="1" dirty="0">
              <a:solidFill>
                <a:srgbClr val="FFC000"/>
              </a:solidFill>
            </a:endParaRPr>
          </a:p>
          <a:p>
            <a:pPr marL="457200" marR="0" lvl="0" indent="-4572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sz="2800" b="1" dirty="0">
              <a:solidFill>
                <a:srgbClr val="FFC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EB4633-DE6D-B4EA-044E-EE2610640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718489"/>
            <a:ext cx="9067343" cy="7218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4E4505-9C1D-041A-B7F1-9616BB37F6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5348" y="3895130"/>
            <a:ext cx="8804434" cy="466901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77848A0-C75A-2C75-DBF2-5EB2C057D2ED}"/>
              </a:ext>
            </a:extLst>
          </p:cNvPr>
          <p:cNvGrpSpPr/>
          <p:nvPr/>
        </p:nvGrpSpPr>
        <p:grpSpPr>
          <a:xfrm>
            <a:off x="3967316" y="2664745"/>
            <a:ext cx="5375207" cy="542565"/>
            <a:chOff x="4010563" y="2669110"/>
            <a:chExt cx="5331960" cy="53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4A0FF5D-E7FF-569F-5434-8F962CF51ED4}"/>
                    </a:ext>
                  </a:extLst>
                </p14:cNvPr>
                <p14:cNvContentPartPr/>
                <p14:nvPr/>
              </p14:nvContentPartPr>
              <p14:xfrm>
                <a:off x="4010563" y="2669110"/>
                <a:ext cx="5280120" cy="384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4A0FF5D-E7FF-569F-5434-8F962CF51ED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04492" y="2663035"/>
                  <a:ext cx="5292261" cy="396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1C96957-F526-C87B-414A-E80F4957AB72}"/>
                    </a:ext>
                  </a:extLst>
                </p14:cNvPr>
                <p14:cNvContentPartPr/>
                <p14:nvPr/>
              </p14:nvContentPartPr>
              <p14:xfrm>
                <a:off x="9223363" y="2846230"/>
                <a:ext cx="119160" cy="361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1C96957-F526-C87B-414A-E80F4957AB7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17298" y="2840158"/>
                  <a:ext cx="131290" cy="373223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56CA8B-8FB0-CA14-C8EE-471B123CC954}"/>
              </a:ext>
            </a:extLst>
          </p:cNvPr>
          <p:cNvCxnSpPr>
            <a:cxnSpLocks/>
          </p:cNvCxnSpPr>
          <p:nvPr/>
        </p:nvCxnSpPr>
        <p:spPr>
          <a:xfrm>
            <a:off x="8863781" y="5678129"/>
            <a:ext cx="4813890" cy="2695843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449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4BD"/>
        </a:solidFill>
        <a:effectLst/>
      </p:bgPr>
    </p:bg>
    <p:spTree>
      <p:nvGrpSpPr>
        <p:cNvPr id="1" name="Shape 246">
          <a:extLst>
            <a:ext uri="{FF2B5EF4-FFF2-40B4-BE49-F238E27FC236}">
              <a16:creationId xmlns:a16="http://schemas.microsoft.com/office/drawing/2014/main" id="{AB7D7BB9-FCC4-C3AC-AB0D-BC151A7A1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7F2F68-36C7-FB41-979E-8E34F99A07CE}"/>
              </a:ext>
            </a:extLst>
          </p:cNvPr>
          <p:cNvSpPr txBox="1"/>
          <p:nvPr/>
        </p:nvSpPr>
        <p:spPr>
          <a:xfrm>
            <a:off x="178451" y="231930"/>
            <a:ext cx="13301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b="1" dirty="0">
                <a:solidFill>
                  <a:srgbClr val="FFC000"/>
                </a:solidFill>
              </a:rPr>
              <a:t>Advanced Machine Learning Analysis</a:t>
            </a:r>
            <a:endParaRPr lang="en-CA" sz="4400" b="1" dirty="0">
              <a:solidFill>
                <a:srgbClr val="FFC000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0F84A4-3023-D05B-12C9-2B1AC723C8CA}"/>
              </a:ext>
            </a:extLst>
          </p:cNvPr>
          <p:cNvGrpSpPr/>
          <p:nvPr/>
        </p:nvGrpSpPr>
        <p:grpSpPr>
          <a:xfrm>
            <a:off x="0" y="231930"/>
            <a:ext cx="18400877" cy="10173866"/>
            <a:chOff x="0" y="-45182"/>
            <a:chExt cx="18400877" cy="11248183"/>
          </a:xfrm>
        </p:grpSpPr>
        <p:sp>
          <p:nvSpPr>
            <p:cNvPr id="248" name="Google Shape;248;p17">
              <a:extLst>
                <a:ext uri="{FF2B5EF4-FFF2-40B4-BE49-F238E27FC236}">
                  <a16:creationId xmlns:a16="http://schemas.microsoft.com/office/drawing/2014/main" id="{E0BAA092-DD8E-EC22-33D3-258847AEDF2B}"/>
                </a:ext>
              </a:extLst>
            </p:cNvPr>
            <p:cNvSpPr/>
            <p:nvPr/>
          </p:nvSpPr>
          <p:spPr>
            <a:xfrm>
              <a:off x="0" y="1232069"/>
              <a:ext cx="18288000" cy="9970932"/>
            </a:xfrm>
            <a:custGeom>
              <a:avLst/>
              <a:gdLst/>
              <a:ahLst/>
              <a:cxnLst/>
              <a:rect l="l" t="t" r="r" b="b"/>
              <a:pathLst>
                <a:path w="1868429" h="1018700" extrusionOk="0">
                  <a:moveTo>
                    <a:pt x="42333" y="0"/>
                  </a:moveTo>
                  <a:lnTo>
                    <a:pt x="1826096" y="0"/>
                  </a:lnTo>
                  <a:cubicBezTo>
                    <a:pt x="1837324" y="0"/>
                    <a:pt x="1848091" y="4460"/>
                    <a:pt x="1856030" y="12399"/>
                  </a:cubicBezTo>
                  <a:cubicBezTo>
                    <a:pt x="1863969" y="20338"/>
                    <a:pt x="1868429" y="31106"/>
                    <a:pt x="1868429" y="42333"/>
                  </a:cubicBezTo>
                  <a:lnTo>
                    <a:pt x="1868429" y="976366"/>
                  </a:lnTo>
                  <a:cubicBezTo>
                    <a:pt x="1868429" y="987594"/>
                    <a:pt x="1863969" y="998362"/>
                    <a:pt x="1856030" y="1006301"/>
                  </a:cubicBezTo>
                  <a:cubicBezTo>
                    <a:pt x="1848091" y="1014240"/>
                    <a:pt x="1837324" y="1018700"/>
                    <a:pt x="1826096" y="1018700"/>
                  </a:cubicBezTo>
                  <a:lnTo>
                    <a:pt x="42333" y="1018700"/>
                  </a:lnTo>
                  <a:cubicBezTo>
                    <a:pt x="31106" y="1018700"/>
                    <a:pt x="20338" y="1014240"/>
                    <a:pt x="12399" y="1006301"/>
                  </a:cubicBezTo>
                  <a:cubicBezTo>
                    <a:pt x="4460" y="998362"/>
                    <a:pt x="0" y="987594"/>
                    <a:pt x="0" y="97636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45C5D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17">
              <a:extLst>
                <a:ext uri="{FF2B5EF4-FFF2-40B4-BE49-F238E27FC236}">
                  <a16:creationId xmlns:a16="http://schemas.microsoft.com/office/drawing/2014/main" id="{28F1C56D-06B4-D433-81EF-5CA2D97B711A}"/>
                </a:ext>
              </a:extLst>
            </p:cNvPr>
            <p:cNvSpPr/>
            <p:nvPr/>
          </p:nvSpPr>
          <p:spPr>
            <a:xfrm rot="5400000">
              <a:off x="14496543" y="6719686"/>
              <a:ext cx="4859663" cy="2274965"/>
            </a:xfrm>
            <a:custGeom>
              <a:avLst/>
              <a:gdLst/>
              <a:ahLst/>
              <a:cxnLst/>
              <a:rect l="l" t="t" r="r" b="b"/>
              <a:pathLst>
                <a:path w="4859663" h="2274965" extrusionOk="0">
                  <a:moveTo>
                    <a:pt x="0" y="0"/>
                  </a:moveTo>
                  <a:lnTo>
                    <a:pt x="4859663" y="0"/>
                  </a:lnTo>
                  <a:lnTo>
                    <a:pt x="4859663" y="2274965"/>
                  </a:lnTo>
                  <a:lnTo>
                    <a:pt x="0" y="227496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r="-38205"/>
              </a:stretch>
            </a:blip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64" name="Google Shape;264;p17">
              <a:extLst>
                <a:ext uri="{FF2B5EF4-FFF2-40B4-BE49-F238E27FC236}">
                  <a16:creationId xmlns:a16="http://schemas.microsoft.com/office/drawing/2014/main" id="{714DD9FF-89DE-E34D-7A16-96686FB922E2}"/>
                </a:ext>
              </a:extLst>
            </p:cNvPr>
            <p:cNvSpPr txBox="1"/>
            <p:nvPr/>
          </p:nvSpPr>
          <p:spPr>
            <a:xfrm>
              <a:off x="224143" y="5756915"/>
              <a:ext cx="8359418" cy="6032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457200" marR="0" lvl="0" indent="-457200" algn="just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CA" sz="2800" b="1" dirty="0">
                <a:solidFill>
                  <a:srgbClr val="FFC000"/>
                </a:solidFill>
              </a:endParaRPr>
            </a:p>
          </p:txBody>
        </p:sp>
        <p:pic>
          <p:nvPicPr>
            <p:cNvPr id="267" name="Google Shape;267;p17">
              <a:extLst>
                <a:ext uri="{FF2B5EF4-FFF2-40B4-BE49-F238E27FC236}">
                  <a16:creationId xmlns:a16="http://schemas.microsoft.com/office/drawing/2014/main" id="{232CF4A3-3E41-7DA6-C816-8A677D1321D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61800" y="1264150"/>
              <a:ext cx="2329150" cy="49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1" descr="A blue and black logo&#10;&#10;Description automatically generated">
              <a:extLst>
                <a:ext uri="{FF2B5EF4-FFF2-40B4-BE49-F238E27FC236}">
                  <a16:creationId xmlns:a16="http://schemas.microsoft.com/office/drawing/2014/main" id="{0C73FE58-45FC-9A86-B03F-712CF5285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736846" y="-45182"/>
              <a:ext cx="3664031" cy="12772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Google Shape;264;p17">
            <a:extLst>
              <a:ext uri="{FF2B5EF4-FFF2-40B4-BE49-F238E27FC236}">
                <a16:creationId xmlns:a16="http://schemas.microsoft.com/office/drawing/2014/main" id="{405BBAE3-B2E2-29DC-4256-AE2383DCA3B5}"/>
              </a:ext>
            </a:extLst>
          </p:cNvPr>
          <p:cNvSpPr txBox="1"/>
          <p:nvPr/>
        </p:nvSpPr>
        <p:spPr>
          <a:xfrm>
            <a:off x="371627" y="2520049"/>
            <a:ext cx="8772373" cy="672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2400" b="1" dirty="0">
                <a:solidFill>
                  <a:srgbClr val="FFC000"/>
                </a:solidFill>
              </a:rPr>
              <a:t>The heatmap "Churn Probability by Category and Price Range" provides a visual representation of the likelihood of churn for different product categories and price ranges.</a:t>
            </a: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US" sz="2400" b="1" dirty="0">
              <a:solidFill>
                <a:srgbClr val="FFC000"/>
              </a:solidFill>
            </a:endParaRP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2400" b="1" dirty="0">
                <a:solidFill>
                  <a:srgbClr val="FFC000"/>
                </a:solidFill>
              </a:rPr>
              <a:t>Churn probability is highest for Appliances and lowest for Grocery products.</a:t>
            </a: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US" sz="2400" b="1" dirty="0">
              <a:solidFill>
                <a:srgbClr val="FFC000"/>
              </a:solidFill>
            </a:endParaRP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2400" b="1" dirty="0">
                <a:solidFill>
                  <a:srgbClr val="FFC000"/>
                </a:solidFill>
              </a:rPr>
              <a:t>Within each category, there is a general trend of decreasing churn probability from low-cost to premium products.</a:t>
            </a: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US" sz="2400" b="1" dirty="0">
              <a:solidFill>
                <a:srgbClr val="FFC000"/>
              </a:solidFill>
            </a:endParaRP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6B34D-89DB-541A-BAF3-373F0783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4882" y="1917966"/>
            <a:ext cx="7587777" cy="67285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3BA10F-9C95-5DA4-74CC-9EE5BCB339A7}"/>
              </a:ext>
            </a:extLst>
          </p:cNvPr>
          <p:cNvCxnSpPr>
            <a:cxnSpLocks/>
          </p:cNvCxnSpPr>
          <p:nvPr/>
        </p:nvCxnSpPr>
        <p:spPr>
          <a:xfrm flipV="1">
            <a:off x="4513006" y="3662365"/>
            <a:ext cx="5958349" cy="158557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A7F41C-EC8C-5FFB-8621-1CD5B4AB7F70}"/>
              </a:ext>
            </a:extLst>
          </p:cNvPr>
          <p:cNvCxnSpPr>
            <a:cxnSpLocks/>
          </p:cNvCxnSpPr>
          <p:nvPr/>
        </p:nvCxnSpPr>
        <p:spPr>
          <a:xfrm>
            <a:off x="8532865" y="5654997"/>
            <a:ext cx="1938490" cy="117404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075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4BD"/>
        </a:solidFill>
        <a:effectLst/>
      </p:bgPr>
    </p:bg>
    <p:spTree>
      <p:nvGrpSpPr>
        <p:cNvPr id="1" name="Shape 246">
          <a:extLst>
            <a:ext uri="{FF2B5EF4-FFF2-40B4-BE49-F238E27FC236}">
              <a16:creationId xmlns:a16="http://schemas.microsoft.com/office/drawing/2014/main" id="{058AF23C-2A7E-8363-975A-06336F2D6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D4DF9B-EA10-A62F-5584-F922A1242C98}"/>
              </a:ext>
            </a:extLst>
          </p:cNvPr>
          <p:cNvSpPr txBox="1"/>
          <p:nvPr/>
        </p:nvSpPr>
        <p:spPr>
          <a:xfrm>
            <a:off x="178451" y="231930"/>
            <a:ext cx="13301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b="1" dirty="0">
                <a:solidFill>
                  <a:srgbClr val="FFC000"/>
                </a:solidFill>
              </a:rPr>
              <a:t>Advanced Machine Learning Analysis</a:t>
            </a:r>
            <a:endParaRPr lang="en-CA" sz="4400" b="1" dirty="0">
              <a:solidFill>
                <a:srgbClr val="FFC000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C6D4D2B-A688-7CBD-B8B2-7488C478D3BF}"/>
              </a:ext>
            </a:extLst>
          </p:cNvPr>
          <p:cNvGrpSpPr/>
          <p:nvPr/>
        </p:nvGrpSpPr>
        <p:grpSpPr>
          <a:xfrm>
            <a:off x="0" y="118273"/>
            <a:ext cx="18288000" cy="10168728"/>
            <a:chOff x="0" y="-39499"/>
            <a:chExt cx="18288000" cy="11242500"/>
          </a:xfrm>
        </p:grpSpPr>
        <p:sp>
          <p:nvSpPr>
            <p:cNvPr id="248" name="Google Shape;248;p17">
              <a:extLst>
                <a:ext uri="{FF2B5EF4-FFF2-40B4-BE49-F238E27FC236}">
                  <a16:creationId xmlns:a16="http://schemas.microsoft.com/office/drawing/2014/main" id="{B2D20C0E-9855-C347-74CE-EB41BF2F7EE7}"/>
                </a:ext>
              </a:extLst>
            </p:cNvPr>
            <p:cNvSpPr/>
            <p:nvPr/>
          </p:nvSpPr>
          <p:spPr>
            <a:xfrm>
              <a:off x="0" y="1232069"/>
              <a:ext cx="18288000" cy="9970932"/>
            </a:xfrm>
            <a:custGeom>
              <a:avLst/>
              <a:gdLst/>
              <a:ahLst/>
              <a:cxnLst/>
              <a:rect l="l" t="t" r="r" b="b"/>
              <a:pathLst>
                <a:path w="1868429" h="1018700" extrusionOk="0">
                  <a:moveTo>
                    <a:pt x="42333" y="0"/>
                  </a:moveTo>
                  <a:lnTo>
                    <a:pt x="1826096" y="0"/>
                  </a:lnTo>
                  <a:cubicBezTo>
                    <a:pt x="1837324" y="0"/>
                    <a:pt x="1848091" y="4460"/>
                    <a:pt x="1856030" y="12399"/>
                  </a:cubicBezTo>
                  <a:cubicBezTo>
                    <a:pt x="1863969" y="20338"/>
                    <a:pt x="1868429" y="31106"/>
                    <a:pt x="1868429" y="42333"/>
                  </a:cubicBezTo>
                  <a:lnTo>
                    <a:pt x="1868429" y="976366"/>
                  </a:lnTo>
                  <a:cubicBezTo>
                    <a:pt x="1868429" y="987594"/>
                    <a:pt x="1863969" y="998362"/>
                    <a:pt x="1856030" y="1006301"/>
                  </a:cubicBezTo>
                  <a:cubicBezTo>
                    <a:pt x="1848091" y="1014240"/>
                    <a:pt x="1837324" y="1018700"/>
                    <a:pt x="1826096" y="1018700"/>
                  </a:cubicBezTo>
                  <a:lnTo>
                    <a:pt x="42333" y="1018700"/>
                  </a:lnTo>
                  <a:cubicBezTo>
                    <a:pt x="31106" y="1018700"/>
                    <a:pt x="20338" y="1014240"/>
                    <a:pt x="12399" y="1006301"/>
                  </a:cubicBezTo>
                  <a:cubicBezTo>
                    <a:pt x="4460" y="998362"/>
                    <a:pt x="0" y="987594"/>
                    <a:pt x="0" y="97636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45C5D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17">
              <a:extLst>
                <a:ext uri="{FF2B5EF4-FFF2-40B4-BE49-F238E27FC236}">
                  <a16:creationId xmlns:a16="http://schemas.microsoft.com/office/drawing/2014/main" id="{ED93B3F3-5410-EE56-60F1-FED6A641B4A5}"/>
                </a:ext>
              </a:extLst>
            </p:cNvPr>
            <p:cNvSpPr/>
            <p:nvPr/>
          </p:nvSpPr>
          <p:spPr>
            <a:xfrm rot="5400000">
              <a:off x="14496543" y="6719686"/>
              <a:ext cx="4859663" cy="2274965"/>
            </a:xfrm>
            <a:custGeom>
              <a:avLst/>
              <a:gdLst/>
              <a:ahLst/>
              <a:cxnLst/>
              <a:rect l="l" t="t" r="r" b="b"/>
              <a:pathLst>
                <a:path w="4859663" h="2274965" extrusionOk="0">
                  <a:moveTo>
                    <a:pt x="0" y="0"/>
                  </a:moveTo>
                  <a:lnTo>
                    <a:pt x="4859663" y="0"/>
                  </a:lnTo>
                  <a:lnTo>
                    <a:pt x="4859663" y="2274965"/>
                  </a:lnTo>
                  <a:lnTo>
                    <a:pt x="0" y="227496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r="-38205"/>
              </a:stretch>
            </a:blip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64" name="Google Shape;264;p17">
              <a:extLst>
                <a:ext uri="{FF2B5EF4-FFF2-40B4-BE49-F238E27FC236}">
                  <a16:creationId xmlns:a16="http://schemas.microsoft.com/office/drawing/2014/main" id="{202F8A71-A889-6EBB-1EEF-2ACE726820EA}"/>
                </a:ext>
              </a:extLst>
            </p:cNvPr>
            <p:cNvSpPr txBox="1"/>
            <p:nvPr/>
          </p:nvSpPr>
          <p:spPr>
            <a:xfrm>
              <a:off x="224143" y="5756915"/>
              <a:ext cx="8359418" cy="6032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457200" marR="0" lvl="0" indent="-457200" algn="just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CA" sz="2800" b="1" dirty="0">
                <a:solidFill>
                  <a:srgbClr val="FFC000"/>
                </a:solidFill>
              </a:endParaRPr>
            </a:p>
          </p:txBody>
        </p:sp>
        <p:pic>
          <p:nvPicPr>
            <p:cNvPr id="267" name="Google Shape;267;p17">
              <a:extLst>
                <a:ext uri="{FF2B5EF4-FFF2-40B4-BE49-F238E27FC236}">
                  <a16:creationId xmlns:a16="http://schemas.microsoft.com/office/drawing/2014/main" id="{B326EFB1-C132-7FEE-D564-0B865F80AAE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61800" y="1264150"/>
              <a:ext cx="2329150" cy="49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1" descr="A blue and black logo&#10;&#10;Description automatically generated">
              <a:extLst>
                <a:ext uri="{FF2B5EF4-FFF2-40B4-BE49-F238E27FC236}">
                  <a16:creationId xmlns:a16="http://schemas.microsoft.com/office/drawing/2014/main" id="{D6DA29C4-36E4-A4DB-73A1-14F17EEF4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897278" y="-39499"/>
              <a:ext cx="3390722" cy="11819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00F1054-B765-86DF-D227-AC2CB1086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564" y="2281356"/>
            <a:ext cx="9643818" cy="6495547"/>
          </a:xfrm>
          <a:prstGeom prst="rect">
            <a:avLst/>
          </a:prstGeom>
        </p:spPr>
      </p:pic>
      <p:sp>
        <p:nvSpPr>
          <p:cNvPr id="6" name="Google Shape;264;p17">
            <a:extLst>
              <a:ext uri="{FF2B5EF4-FFF2-40B4-BE49-F238E27FC236}">
                <a16:creationId xmlns:a16="http://schemas.microsoft.com/office/drawing/2014/main" id="{6BE5EF08-A3FE-C962-0B19-5A45177CE6D0}"/>
              </a:ext>
            </a:extLst>
          </p:cNvPr>
          <p:cNvSpPr txBox="1"/>
          <p:nvPr/>
        </p:nvSpPr>
        <p:spPr>
          <a:xfrm>
            <a:off x="303132" y="1909676"/>
            <a:ext cx="7900397" cy="723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sng" dirty="0">
                <a:solidFill>
                  <a:srgbClr val="FFC000"/>
                </a:solidFill>
              </a:rPr>
              <a:t>Insights:</a:t>
            </a: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2400" b="1" u="sng" dirty="0">
                <a:solidFill>
                  <a:srgbClr val="FFC000"/>
                </a:solidFill>
              </a:rPr>
              <a:t>Active Products (Popular Products)</a:t>
            </a:r>
            <a:r>
              <a:rPr lang="en-US" sz="2400" b="1" dirty="0">
                <a:solidFill>
                  <a:srgbClr val="FFC000"/>
                </a:solidFill>
              </a:rPr>
              <a:t>: </a:t>
            </a:r>
            <a:r>
              <a:rPr lang="en-US" sz="2400" b="1" dirty="0">
                <a:solidFill>
                  <a:srgbClr val="92D050"/>
                </a:solidFill>
              </a:rPr>
              <a:t>62%</a:t>
            </a:r>
            <a:r>
              <a:rPr lang="en-US" sz="2400" b="1" dirty="0">
                <a:solidFill>
                  <a:srgbClr val="FFC000"/>
                </a:solidFill>
              </a:rPr>
              <a:t> of the products are considered active or popular. This indicates that a significant portion of the product portfolio is performing well.</a:t>
            </a: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2400" b="1" u="sng" dirty="0">
                <a:solidFill>
                  <a:srgbClr val="FFC000"/>
                </a:solidFill>
              </a:rPr>
              <a:t>Underperforming Products</a:t>
            </a:r>
            <a:r>
              <a:rPr lang="en-US" sz="2400" b="1" dirty="0">
                <a:solidFill>
                  <a:srgbClr val="FFC000"/>
                </a:solidFill>
              </a:rPr>
              <a:t>: </a:t>
            </a:r>
            <a:r>
              <a:rPr lang="en-US" sz="2400" b="1" dirty="0">
                <a:solidFill>
                  <a:srgbClr val="FF0000"/>
                </a:solidFill>
              </a:rPr>
              <a:t>38%</a:t>
            </a:r>
            <a:r>
              <a:rPr lang="en-US" sz="2400" b="1" dirty="0">
                <a:solidFill>
                  <a:srgbClr val="FFC000"/>
                </a:solidFill>
              </a:rPr>
              <a:t> of the products are classified as underperforming. This suggests that there is room for improvement in certain areas of the product portfolio.</a:t>
            </a: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US" sz="2400" b="1" dirty="0">
              <a:solidFill>
                <a:srgbClr val="FFC000"/>
              </a:solidFill>
            </a:endParaRP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sng" dirty="0">
                <a:solidFill>
                  <a:srgbClr val="FFC000"/>
                </a:solidFill>
              </a:rPr>
              <a:t>Actions: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C000"/>
                </a:solidFill>
              </a:rPr>
              <a:t>Identify Underperforming Products: Analyze the characteristics of underperforming products, such as their features, pricing, and marketing strategies.</a:t>
            </a:r>
          </a:p>
        </p:txBody>
      </p:sp>
    </p:spTree>
    <p:extLst>
      <p:ext uri="{BB962C8B-B14F-4D97-AF65-F5344CB8AC3E}">
        <p14:creationId xmlns:p14="http://schemas.microsoft.com/office/powerpoint/2010/main" val="667485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4BD"/>
        </a:solidFill>
        <a:effectLst/>
      </p:bgPr>
    </p:bg>
    <p:spTree>
      <p:nvGrpSpPr>
        <p:cNvPr id="1" name="Shape 246">
          <a:extLst>
            <a:ext uri="{FF2B5EF4-FFF2-40B4-BE49-F238E27FC236}">
              <a16:creationId xmlns:a16="http://schemas.microsoft.com/office/drawing/2014/main" id="{2E68089B-873B-57F5-93C5-393DB3F7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B865B-A3B1-43AB-BF12-4821B11858B4}"/>
              </a:ext>
            </a:extLst>
          </p:cNvPr>
          <p:cNvSpPr txBox="1"/>
          <p:nvPr/>
        </p:nvSpPr>
        <p:spPr>
          <a:xfrm>
            <a:off x="178451" y="231930"/>
            <a:ext cx="13301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b="1" dirty="0">
                <a:solidFill>
                  <a:srgbClr val="FFC000"/>
                </a:solidFill>
              </a:rPr>
              <a:t>Advanced Machine Learning Analysis</a:t>
            </a:r>
            <a:endParaRPr lang="en-CA" sz="4400" b="1" dirty="0">
              <a:solidFill>
                <a:srgbClr val="FFC000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C8318E-1663-DBE7-A4D2-78DD5723E3D1}"/>
              </a:ext>
            </a:extLst>
          </p:cNvPr>
          <p:cNvGrpSpPr/>
          <p:nvPr/>
        </p:nvGrpSpPr>
        <p:grpSpPr>
          <a:xfrm>
            <a:off x="0" y="147769"/>
            <a:ext cx="18288000" cy="10168728"/>
            <a:chOff x="0" y="-39499"/>
            <a:chExt cx="18288000" cy="11242500"/>
          </a:xfrm>
        </p:grpSpPr>
        <p:sp>
          <p:nvSpPr>
            <p:cNvPr id="248" name="Google Shape;248;p17">
              <a:extLst>
                <a:ext uri="{FF2B5EF4-FFF2-40B4-BE49-F238E27FC236}">
                  <a16:creationId xmlns:a16="http://schemas.microsoft.com/office/drawing/2014/main" id="{051D8C2A-0AB8-2BA1-2CAF-DCC61DB60BFE}"/>
                </a:ext>
              </a:extLst>
            </p:cNvPr>
            <p:cNvSpPr/>
            <p:nvPr/>
          </p:nvSpPr>
          <p:spPr>
            <a:xfrm>
              <a:off x="0" y="1232069"/>
              <a:ext cx="18288000" cy="9970932"/>
            </a:xfrm>
            <a:custGeom>
              <a:avLst/>
              <a:gdLst/>
              <a:ahLst/>
              <a:cxnLst/>
              <a:rect l="l" t="t" r="r" b="b"/>
              <a:pathLst>
                <a:path w="1868429" h="1018700" extrusionOk="0">
                  <a:moveTo>
                    <a:pt x="42333" y="0"/>
                  </a:moveTo>
                  <a:lnTo>
                    <a:pt x="1826096" y="0"/>
                  </a:lnTo>
                  <a:cubicBezTo>
                    <a:pt x="1837324" y="0"/>
                    <a:pt x="1848091" y="4460"/>
                    <a:pt x="1856030" y="12399"/>
                  </a:cubicBezTo>
                  <a:cubicBezTo>
                    <a:pt x="1863969" y="20338"/>
                    <a:pt x="1868429" y="31106"/>
                    <a:pt x="1868429" y="42333"/>
                  </a:cubicBezTo>
                  <a:lnTo>
                    <a:pt x="1868429" y="976366"/>
                  </a:lnTo>
                  <a:cubicBezTo>
                    <a:pt x="1868429" y="987594"/>
                    <a:pt x="1863969" y="998362"/>
                    <a:pt x="1856030" y="1006301"/>
                  </a:cubicBezTo>
                  <a:cubicBezTo>
                    <a:pt x="1848091" y="1014240"/>
                    <a:pt x="1837324" y="1018700"/>
                    <a:pt x="1826096" y="1018700"/>
                  </a:cubicBezTo>
                  <a:lnTo>
                    <a:pt x="42333" y="1018700"/>
                  </a:lnTo>
                  <a:cubicBezTo>
                    <a:pt x="31106" y="1018700"/>
                    <a:pt x="20338" y="1014240"/>
                    <a:pt x="12399" y="1006301"/>
                  </a:cubicBezTo>
                  <a:cubicBezTo>
                    <a:pt x="4460" y="998362"/>
                    <a:pt x="0" y="987594"/>
                    <a:pt x="0" y="97636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45C5D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17">
              <a:extLst>
                <a:ext uri="{FF2B5EF4-FFF2-40B4-BE49-F238E27FC236}">
                  <a16:creationId xmlns:a16="http://schemas.microsoft.com/office/drawing/2014/main" id="{E161EC53-F512-BB49-BF07-9915548E7A5E}"/>
                </a:ext>
              </a:extLst>
            </p:cNvPr>
            <p:cNvSpPr/>
            <p:nvPr/>
          </p:nvSpPr>
          <p:spPr>
            <a:xfrm rot="5400000">
              <a:off x="14496543" y="6719686"/>
              <a:ext cx="4859663" cy="2274965"/>
            </a:xfrm>
            <a:custGeom>
              <a:avLst/>
              <a:gdLst/>
              <a:ahLst/>
              <a:cxnLst/>
              <a:rect l="l" t="t" r="r" b="b"/>
              <a:pathLst>
                <a:path w="4859663" h="2274965" extrusionOk="0">
                  <a:moveTo>
                    <a:pt x="0" y="0"/>
                  </a:moveTo>
                  <a:lnTo>
                    <a:pt x="4859663" y="0"/>
                  </a:lnTo>
                  <a:lnTo>
                    <a:pt x="4859663" y="2274965"/>
                  </a:lnTo>
                  <a:lnTo>
                    <a:pt x="0" y="227496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r="-38205"/>
              </a:stretch>
            </a:blip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64" name="Google Shape;264;p17">
              <a:extLst>
                <a:ext uri="{FF2B5EF4-FFF2-40B4-BE49-F238E27FC236}">
                  <a16:creationId xmlns:a16="http://schemas.microsoft.com/office/drawing/2014/main" id="{44BF3722-E879-2937-FEB7-275893F3A453}"/>
                </a:ext>
              </a:extLst>
            </p:cNvPr>
            <p:cNvSpPr txBox="1"/>
            <p:nvPr/>
          </p:nvSpPr>
          <p:spPr>
            <a:xfrm>
              <a:off x="224143" y="5756915"/>
              <a:ext cx="8359418" cy="6032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457200" marR="0" lvl="0" indent="-457200" algn="just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CA" sz="2800" b="1" dirty="0">
                <a:solidFill>
                  <a:srgbClr val="FFC000"/>
                </a:solidFill>
              </a:endParaRPr>
            </a:p>
          </p:txBody>
        </p:sp>
        <p:pic>
          <p:nvPicPr>
            <p:cNvPr id="267" name="Google Shape;267;p17">
              <a:extLst>
                <a:ext uri="{FF2B5EF4-FFF2-40B4-BE49-F238E27FC236}">
                  <a16:creationId xmlns:a16="http://schemas.microsoft.com/office/drawing/2014/main" id="{74DDCF91-E41C-66C3-90C0-872416198D2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61800" y="1264150"/>
              <a:ext cx="2329150" cy="49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1" descr="A blue and black logo&#10;&#10;Description automatically generated">
              <a:extLst>
                <a:ext uri="{FF2B5EF4-FFF2-40B4-BE49-F238E27FC236}">
                  <a16:creationId xmlns:a16="http://schemas.microsoft.com/office/drawing/2014/main" id="{78C00CFC-78D2-18D4-7135-FE55A01FA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897278" y="-39499"/>
              <a:ext cx="3390722" cy="11819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Google Shape;264;p17">
            <a:extLst>
              <a:ext uri="{FF2B5EF4-FFF2-40B4-BE49-F238E27FC236}">
                <a16:creationId xmlns:a16="http://schemas.microsoft.com/office/drawing/2014/main" id="{326EE93F-761A-D246-D40E-9811B4ADC014}"/>
              </a:ext>
            </a:extLst>
          </p:cNvPr>
          <p:cNvSpPr txBox="1"/>
          <p:nvPr/>
        </p:nvSpPr>
        <p:spPr>
          <a:xfrm>
            <a:off x="178452" y="1828553"/>
            <a:ext cx="9054588" cy="844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400" b="1" u="sng" dirty="0">
                <a:solidFill>
                  <a:srgbClr val="FFC000"/>
                </a:solidFill>
              </a:rPr>
              <a:t>Product Lifetime Value (PLV)</a:t>
            </a: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Product Lifetime Value (PLTV) is a metric that measures the total revenue a company can expect to generate from a single product over its entire lifecycle.</a:t>
            </a:r>
          </a:p>
          <a:p>
            <a:pPr marL="285750" marR="0" lvl="0" indent="-2857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Revenue</a:t>
            </a:r>
            <a:r>
              <a:rPr lang="en-US" sz="2400" b="1" dirty="0">
                <a:solidFill>
                  <a:srgbClr val="FFC000"/>
                </a:solidFill>
              </a:rPr>
              <a:t> is an estimated revenue based on the product's current price and the number of reviews.</a:t>
            </a:r>
          </a:p>
          <a:p>
            <a:pPr marL="285750" marR="0" lvl="0" indent="-28575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400" b="1" dirty="0">
              <a:solidFill>
                <a:srgbClr val="FFC000"/>
              </a:solidFill>
            </a:endParaRP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Discount Effectiveness</a:t>
            </a:r>
            <a:r>
              <a:rPr lang="en-US" sz="2400" b="1" dirty="0">
                <a:solidFill>
                  <a:srgbClr val="FFC000"/>
                </a:solidFill>
              </a:rPr>
              <a:t> measures the impact of discounts on the product's revenue.</a:t>
            </a: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Ø"/>
            </a:pPr>
            <a:endParaRPr lang="en-US" sz="2400" b="1" dirty="0">
              <a:solidFill>
                <a:srgbClr val="FFC000"/>
              </a:solidFill>
            </a:endParaRPr>
          </a:p>
          <a:p>
            <a:pPr marL="285750" indent="-285750" algn="just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CA" sz="28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Retention</a:t>
            </a:r>
            <a:r>
              <a:rPr lang="en-CA" sz="2400" b="1" dirty="0">
                <a:solidFill>
                  <a:srgbClr val="FFC000"/>
                </a:solidFill>
              </a:rPr>
              <a:t> </a:t>
            </a:r>
            <a:r>
              <a:rPr lang="en-US" sz="2400" b="1" dirty="0">
                <a:solidFill>
                  <a:srgbClr val="FFC000"/>
                </a:solidFill>
              </a:rPr>
              <a:t>represents the likelihood of a customer returning to purchase the product again. It's assigned based on the product's rating. </a:t>
            </a:r>
            <a:r>
              <a:rPr lang="en-US" sz="24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Higher-rated products are assumed to have a higher retention rate.</a:t>
            </a:r>
          </a:p>
          <a:p>
            <a:pPr algn="just">
              <a:lnSpc>
                <a:spcPct val="140000"/>
              </a:lnSpc>
            </a:pPr>
            <a:endParaRPr lang="en-US" sz="2400" b="1" dirty="0">
              <a:solidFill>
                <a:srgbClr val="FFC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2EE178-882B-827F-7419-B067D6B3D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5801" y="2579633"/>
            <a:ext cx="8725149" cy="6108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6269A8-D310-C73B-CA33-4C5CA2808248}"/>
              </a:ext>
            </a:extLst>
          </p:cNvPr>
          <p:cNvCxnSpPr>
            <a:cxnSpLocks/>
          </p:cNvCxnSpPr>
          <p:nvPr/>
        </p:nvCxnSpPr>
        <p:spPr>
          <a:xfrm flipV="1">
            <a:off x="1917290" y="6902245"/>
            <a:ext cx="7600955" cy="85291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889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4BD"/>
        </a:solidFill>
        <a:effectLst/>
      </p:bgPr>
    </p:bg>
    <p:spTree>
      <p:nvGrpSpPr>
        <p:cNvPr id="1" name="Shape 246">
          <a:extLst>
            <a:ext uri="{FF2B5EF4-FFF2-40B4-BE49-F238E27FC236}">
              <a16:creationId xmlns:a16="http://schemas.microsoft.com/office/drawing/2014/main" id="{98B37AFF-0E46-EC46-3535-DD4C4C4EE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1083EE-9C87-09C9-1AFD-3DE8A7433703}"/>
              </a:ext>
            </a:extLst>
          </p:cNvPr>
          <p:cNvSpPr txBox="1"/>
          <p:nvPr/>
        </p:nvSpPr>
        <p:spPr>
          <a:xfrm>
            <a:off x="178451" y="231930"/>
            <a:ext cx="13301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b="1" dirty="0">
                <a:solidFill>
                  <a:srgbClr val="FFC000"/>
                </a:solidFill>
              </a:rPr>
              <a:t>Advanced Machine Learning Analysis</a:t>
            </a:r>
            <a:endParaRPr lang="en-CA" sz="4400" b="1" dirty="0">
              <a:solidFill>
                <a:srgbClr val="FFC000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DC6901C-B558-A6D6-BFBD-3692A6D9EF9F}"/>
              </a:ext>
            </a:extLst>
          </p:cNvPr>
          <p:cNvGrpSpPr/>
          <p:nvPr/>
        </p:nvGrpSpPr>
        <p:grpSpPr>
          <a:xfrm>
            <a:off x="0" y="118273"/>
            <a:ext cx="18288000" cy="10168728"/>
            <a:chOff x="0" y="-39499"/>
            <a:chExt cx="18288000" cy="11242500"/>
          </a:xfrm>
        </p:grpSpPr>
        <p:sp>
          <p:nvSpPr>
            <p:cNvPr id="248" name="Google Shape;248;p17">
              <a:extLst>
                <a:ext uri="{FF2B5EF4-FFF2-40B4-BE49-F238E27FC236}">
                  <a16:creationId xmlns:a16="http://schemas.microsoft.com/office/drawing/2014/main" id="{BFC4559B-057F-0FFD-4BD1-1A4E89EF2712}"/>
                </a:ext>
              </a:extLst>
            </p:cNvPr>
            <p:cNvSpPr/>
            <p:nvPr/>
          </p:nvSpPr>
          <p:spPr>
            <a:xfrm>
              <a:off x="0" y="1232069"/>
              <a:ext cx="18288000" cy="9970932"/>
            </a:xfrm>
            <a:custGeom>
              <a:avLst/>
              <a:gdLst/>
              <a:ahLst/>
              <a:cxnLst/>
              <a:rect l="l" t="t" r="r" b="b"/>
              <a:pathLst>
                <a:path w="1868429" h="1018700" extrusionOk="0">
                  <a:moveTo>
                    <a:pt x="42333" y="0"/>
                  </a:moveTo>
                  <a:lnTo>
                    <a:pt x="1826096" y="0"/>
                  </a:lnTo>
                  <a:cubicBezTo>
                    <a:pt x="1837324" y="0"/>
                    <a:pt x="1848091" y="4460"/>
                    <a:pt x="1856030" y="12399"/>
                  </a:cubicBezTo>
                  <a:cubicBezTo>
                    <a:pt x="1863969" y="20338"/>
                    <a:pt x="1868429" y="31106"/>
                    <a:pt x="1868429" y="42333"/>
                  </a:cubicBezTo>
                  <a:lnTo>
                    <a:pt x="1868429" y="976366"/>
                  </a:lnTo>
                  <a:cubicBezTo>
                    <a:pt x="1868429" y="987594"/>
                    <a:pt x="1863969" y="998362"/>
                    <a:pt x="1856030" y="1006301"/>
                  </a:cubicBezTo>
                  <a:cubicBezTo>
                    <a:pt x="1848091" y="1014240"/>
                    <a:pt x="1837324" y="1018700"/>
                    <a:pt x="1826096" y="1018700"/>
                  </a:cubicBezTo>
                  <a:lnTo>
                    <a:pt x="42333" y="1018700"/>
                  </a:lnTo>
                  <a:cubicBezTo>
                    <a:pt x="31106" y="1018700"/>
                    <a:pt x="20338" y="1014240"/>
                    <a:pt x="12399" y="1006301"/>
                  </a:cubicBezTo>
                  <a:cubicBezTo>
                    <a:pt x="4460" y="998362"/>
                    <a:pt x="0" y="987594"/>
                    <a:pt x="0" y="97636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45C5D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17">
              <a:extLst>
                <a:ext uri="{FF2B5EF4-FFF2-40B4-BE49-F238E27FC236}">
                  <a16:creationId xmlns:a16="http://schemas.microsoft.com/office/drawing/2014/main" id="{E1FB8C34-FB11-2BA9-4DC6-BD6A70C02D49}"/>
                </a:ext>
              </a:extLst>
            </p:cNvPr>
            <p:cNvSpPr/>
            <p:nvPr/>
          </p:nvSpPr>
          <p:spPr>
            <a:xfrm rot="5400000">
              <a:off x="14496543" y="6719686"/>
              <a:ext cx="4859663" cy="2274965"/>
            </a:xfrm>
            <a:custGeom>
              <a:avLst/>
              <a:gdLst/>
              <a:ahLst/>
              <a:cxnLst/>
              <a:rect l="l" t="t" r="r" b="b"/>
              <a:pathLst>
                <a:path w="4859663" h="2274965" extrusionOk="0">
                  <a:moveTo>
                    <a:pt x="0" y="0"/>
                  </a:moveTo>
                  <a:lnTo>
                    <a:pt x="4859663" y="0"/>
                  </a:lnTo>
                  <a:lnTo>
                    <a:pt x="4859663" y="2274965"/>
                  </a:lnTo>
                  <a:lnTo>
                    <a:pt x="0" y="227496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r="-38205"/>
              </a:stretch>
            </a:blip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64" name="Google Shape;264;p17">
              <a:extLst>
                <a:ext uri="{FF2B5EF4-FFF2-40B4-BE49-F238E27FC236}">
                  <a16:creationId xmlns:a16="http://schemas.microsoft.com/office/drawing/2014/main" id="{F4698FD6-BBDB-AA49-3ABC-1B000A89600B}"/>
                </a:ext>
              </a:extLst>
            </p:cNvPr>
            <p:cNvSpPr txBox="1"/>
            <p:nvPr/>
          </p:nvSpPr>
          <p:spPr>
            <a:xfrm>
              <a:off x="224143" y="5756915"/>
              <a:ext cx="8359418" cy="6032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457200" marR="0" lvl="0" indent="-457200" algn="just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CA" sz="2800" b="1" dirty="0">
                <a:solidFill>
                  <a:srgbClr val="FFC000"/>
                </a:solidFill>
              </a:endParaRPr>
            </a:p>
          </p:txBody>
        </p:sp>
        <p:pic>
          <p:nvPicPr>
            <p:cNvPr id="267" name="Google Shape;267;p17">
              <a:extLst>
                <a:ext uri="{FF2B5EF4-FFF2-40B4-BE49-F238E27FC236}">
                  <a16:creationId xmlns:a16="http://schemas.microsoft.com/office/drawing/2014/main" id="{2EFFCD31-7F77-0623-46A0-583E4E3838A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61800" y="1264150"/>
              <a:ext cx="2329150" cy="497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1" descr="A blue and black logo&#10;&#10;Description automatically generated">
              <a:extLst>
                <a:ext uri="{FF2B5EF4-FFF2-40B4-BE49-F238E27FC236}">
                  <a16:creationId xmlns:a16="http://schemas.microsoft.com/office/drawing/2014/main" id="{C7DE74CC-C7D8-092A-BB97-8BCD7C7C4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897278" y="-39499"/>
              <a:ext cx="3390722" cy="11819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Google Shape;264;p17">
            <a:extLst>
              <a:ext uri="{FF2B5EF4-FFF2-40B4-BE49-F238E27FC236}">
                <a16:creationId xmlns:a16="http://schemas.microsoft.com/office/drawing/2014/main" id="{6E11973B-522A-A284-0AED-9F0B3D8FA946}"/>
              </a:ext>
            </a:extLst>
          </p:cNvPr>
          <p:cNvSpPr txBox="1"/>
          <p:nvPr/>
        </p:nvSpPr>
        <p:spPr>
          <a:xfrm>
            <a:off x="303131" y="1297410"/>
            <a:ext cx="7900397" cy="827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sng" dirty="0">
                <a:solidFill>
                  <a:srgbClr val="FFC000"/>
                </a:solidFill>
              </a:rPr>
              <a:t>Interpretation of PLV: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C000"/>
                </a:solidFill>
              </a:rPr>
              <a:t>A higher PLV indicates a product with:</a:t>
            </a: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C000"/>
                </a:solidFill>
              </a:rPr>
              <a:t>Strong Customer Appeal</a:t>
            </a:r>
            <a:r>
              <a:rPr lang="en-US" sz="2000" dirty="0">
                <a:solidFill>
                  <a:srgbClr val="FFC000"/>
                </a:solidFill>
              </a:rPr>
              <a:t>: High revenue and retention suggest that the product is 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popular</a:t>
            </a:r>
            <a:r>
              <a:rPr lang="en-US" sz="2000" dirty="0">
                <a:solidFill>
                  <a:srgbClr val="FFC000"/>
                </a:solidFill>
              </a:rPr>
              <a:t>, and customers are likely to 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repurchase</a:t>
            </a:r>
            <a:r>
              <a:rPr lang="en-US" sz="2000" dirty="0">
                <a:solidFill>
                  <a:srgbClr val="FFC000"/>
                </a:solidFill>
              </a:rPr>
              <a:t>.</a:t>
            </a: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C000"/>
              </a:solidFill>
            </a:endParaRP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C000"/>
                </a:solidFill>
              </a:rPr>
              <a:t>Effective Pricing Strategy</a:t>
            </a:r>
            <a:r>
              <a:rPr lang="en-US" sz="2000" dirty="0">
                <a:solidFill>
                  <a:srgbClr val="FFC000"/>
                </a:solidFill>
              </a:rPr>
              <a:t>: A lower discount effectiveness implies that the product is priced optimally, maximizing revenue.</a:t>
            </a: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C000"/>
              </a:solidFill>
            </a:endParaRP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</a:rPr>
              <a:t>With a PLV of 28500, </a:t>
            </a:r>
            <a:r>
              <a:rPr lang="en-US" sz="20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Body Care</a:t>
            </a:r>
            <a:r>
              <a:rPr lang="en-US" sz="2000" dirty="0">
                <a:solidFill>
                  <a:srgbClr val="FFC000"/>
                </a:solidFill>
              </a:rPr>
              <a:t> is the top-performing subcategory. This suggests that products in this category are highly engaged and have a lifecycle.</a:t>
            </a: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C000"/>
              </a:solidFill>
            </a:endParaRP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u="sng" dirty="0">
                <a:solidFill>
                  <a:srgbClr val="FFC000"/>
                </a:solidFill>
              </a:rPr>
              <a:t>Use Cases of PLV</a:t>
            </a:r>
            <a:r>
              <a:rPr lang="en-US" sz="2000" b="1" dirty="0">
                <a:solidFill>
                  <a:srgbClr val="FFC000"/>
                </a:solidFill>
              </a:rPr>
              <a:t>: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FFC000"/>
              </a:solidFill>
            </a:endParaRP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C000"/>
                </a:solidFill>
              </a:rPr>
              <a:t>Product Prioritization</a:t>
            </a:r>
            <a:r>
              <a:rPr lang="en-US" sz="2000" dirty="0">
                <a:solidFill>
                  <a:srgbClr val="FFC000"/>
                </a:solidFill>
              </a:rPr>
              <a:t>: Identify high-potential products for investment and marketing.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FFC000"/>
              </a:solidFill>
            </a:endParaRP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C000"/>
                </a:solidFill>
              </a:rPr>
              <a:t>Inventory Management</a:t>
            </a:r>
            <a:r>
              <a:rPr lang="en-US" sz="2000" dirty="0">
                <a:solidFill>
                  <a:srgbClr val="FFC000"/>
                </a:solidFill>
              </a:rPr>
              <a:t>: Optimize inventory levels based on product value.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413A56-563C-83BE-6F88-105E42CA7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4473" y="1960847"/>
            <a:ext cx="6633102" cy="723290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6CBE4-C785-5F2D-E586-2D49A76FA689}"/>
              </a:ext>
            </a:extLst>
          </p:cNvPr>
          <p:cNvCxnSpPr>
            <a:cxnSpLocks/>
          </p:cNvCxnSpPr>
          <p:nvPr/>
        </p:nvCxnSpPr>
        <p:spPr>
          <a:xfrm flipV="1">
            <a:off x="4706181" y="2684206"/>
            <a:ext cx="5378292" cy="219384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666ED37-ECDC-0737-9473-C046B8224B5D}"/>
                  </a:ext>
                </a:extLst>
              </p14:cNvPr>
              <p14:cNvContentPartPr/>
              <p14:nvPr/>
            </p14:nvContentPartPr>
            <p14:xfrm>
              <a:off x="10191043" y="2610523"/>
              <a:ext cx="6404760" cy="45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666ED37-ECDC-0737-9473-C046B8224B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55043" y="2538523"/>
                <a:ext cx="64764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9E7232B-94BD-4214-A813-118BFD56A504}"/>
                  </a:ext>
                </a:extLst>
              </p14:cNvPr>
              <p14:cNvContentPartPr/>
              <p14:nvPr/>
            </p14:nvContentPartPr>
            <p14:xfrm>
              <a:off x="10103923" y="2520163"/>
              <a:ext cx="2186640" cy="268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9E7232B-94BD-4214-A813-118BFD56A5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67923" y="2448523"/>
                <a:ext cx="225828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7766852-3237-C67E-3A28-F82C3DE5FA41}"/>
                  </a:ext>
                </a:extLst>
              </p14:cNvPr>
              <p14:cNvContentPartPr/>
              <p14:nvPr/>
            </p14:nvContentPartPr>
            <p14:xfrm>
              <a:off x="11946043" y="2536723"/>
              <a:ext cx="4505760" cy="281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7766852-3237-C67E-3A28-F82C3DE5FA4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10403" y="2465083"/>
                <a:ext cx="4577400" cy="42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9059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4BD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"/>
          <p:cNvSpPr/>
          <p:nvPr/>
        </p:nvSpPr>
        <p:spPr>
          <a:xfrm rot="2977784">
            <a:off x="16589741" y="8753499"/>
            <a:ext cx="1046562" cy="1046562"/>
          </a:xfrm>
          <a:custGeom>
            <a:avLst/>
            <a:gdLst/>
            <a:ahLst/>
            <a:cxnLst/>
            <a:rect l="l" t="t" r="r" b="b"/>
            <a:pathLst>
              <a:path w="1046562" h="1046562" extrusionOk="0">
                <a:moveTo>
                  <a:pt x="0" y="0"/>
                </a:moveTo>
                <a:lnTo>
                  <a:pt x="1046561" y="0"/>
                </a:lnTo>
                <a:lnTo>
                  <a:pt x="1046561" y="1046562"/>
                </a:lnTo>
                <a:lnTo>
                  <a:pt x="0" y="10465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412" name="Google Shape;412;p16"/>
          <p:cNvSpPr/>
          <p:nvPr/>
        </p:nvSpPr>
        <p:spPr>
          <a:xfrm rot="-5400000">
            <a:off x="4019558" y="13458"/>
            <a:ext cx="3962464" cy="6085381"/>
          </a:xfrm>
          <a:custGeom>
            <a:avLst/>
            <a:gdLst/>
            <a:ahLst/>
            <a:cxnLst/>
            <a:rect l="l" t="t" r="r" b="b"/>
            <a:pathLst>
              <a:path w="3282950" h="5041813" extrusionOk="0">
                <a:moveTo>
                  <a:pt x="157832" y="0"/>
                </a:moveTo>
                <a:lnTo>
                  <a:pt x="2532380" y="0"/>
                </a:lnTo>
                <a:cubicBezTo>
                  <a:pt x="2946400" y="0"/>
                  <a:pt x="3282950" y="516859"/>
                  <a:pt x="3282950" y="1152693"/>
                </a:cubicBezTo>
                <a:lnTo>
                  <a:pt x="3282950" y="4883981"/>
                </a:lnTo>
                <a:cubicBezTo>
                  <a:pt x="3282950" y="4971149"/>
                  <a:pt x="3212286" y="5041813"/>
                  <a:pt x="3125118" y="5041813"/>
                </a:cubicBezTo>
                <a:lnTo>
                  <a:pt x="157832" y="5041813"/>
                </a:lnTo>
                <a:cubicBezTo>
                  <a:pt x="70664" y="5041813"/>
                  <a:pt x="0" y="4971149"/>
                  <a:pt x="0" y="4883981"/>
                </a:cubicBezTo>
                <a:lnTo>
                  <a:pt x="0" y="157832"/>
                </a:lnTo>
                <a:cubicBezTo>
                  <a:pt x="0" y="70664"/>
                  <a:pt x="70664" y="0"/>
                  <a:pt x="157832" y="0"/>
                </a:cubicBezTo>
                <a:close/>
              </a:path>
            </a:pathLst>
          </a:custGeom>
          <a:solidFill>
            <a:srgbClr val="6392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5400000">
            <a:off x="10305978" y="4188160"/>
            <a:ext cx="3962464" cy="6085381"/>
          </a:xfrm>
          <a:custGeom>
            <a:avLst/>
            <a:gdLst/>
            <a:ahLst/>
            <a:cxnLst/>
            <a:rect l="l" t="t" r="r" b="b"/>
            <a:pathLst>
              <a:path w="3282950" h="5041813" extrusionOk="0">
                <a:moveTo>
                  <a:pt x="157832" y="0"/>
                </a:moveTo>
                <a:lnTo>
                  <a:pt x="2532380" y="0"/>
                </a:lnTo>
                <a:cubicBezTo>
                  <a:pt x="2946400" y="0"/>
                  <a:pt x="3282950" y="516859"/>
                  <a:pt x="3282950" y="1152693"/>
                </a:cubicBezTo>
                <a:lnTo>
                  <a:pt x="3282950" y="4883981"/>
                </a:lnTo>
                <a:cubicBezTo>
                  <a:pt x="3282950" y="4971149"/>
                  <a:pt x="3212286" y="5041813"/>
                  <a:pt x="3125118" y="5041813"/>
                </a:cubicBezTo>
                <a:lnTo>
                  <a:pt x="157832" y="5041813"/>
                </a:lnTo>
                <a:cubicBezTo>
                  <a:pt x="70664" y="5041813"/>
                  <a:pt x="0" y="4971149"/>
                  <a:pt x="0" y="4883981"/>
                </a:cubicBezTo>
                <a:lnTo>
                  <a:pt x="0" y="157832"/>
                </a:lnTo>
                <a:cubicBezTo>
                  <a:pt x="0" y="70664"/>
                  <a:pt x="70664" y="0"/>
                  <a:pt x="157832" y="0"/>
                </a:cubicBezTo>
                <a:close/>
              </a:path>
            </a:pathLst>
          </a:custGeom>
          <a:solidFill>
            <a:srgbClr val="96A4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>
            <a:off x="9244520" y="1074917"/>
            <a:ext cx="6085381" cy="3962464"/>
          </a:xfrm>
          <a:custGeom>
            <a:avLst/>
            <a:gdLst/>
            <a:ahLst/>
            <a:cxnLst/>
            <a:rect l="l" t="t" r="r" b="b"/>
            <a:pathLst>
              <a:path w="3272790" h="2131060" extrusionOk="0">
                <a:moveTo>
                  <a:pt x="102453" y="0"/>
                </a:moveTo>
                <a:lnTo>
                  <a:pt x="2767330" y="0"/>
                </a:lnTo>
                <a:cubicBezTo>
                  <a:pt x="3046730" y="0"/>
                  <a:pt x="3272790" y="226060"/>
                  <a:pt x="3272790" y="505460"/>
                </a:cubicBezTo>
                <a:lnTo>
                  <a:pt x="3272790" y="2028607"/>
                </a:lnTo>
                <a:cubicBezTo>
                  <a:pt x="3272790" y="2055779"/>
                  <a:pt x="3261995" y="2081838"/>
                  <a:pt x="3242782" y="2101052"/>
                </a:cubicBezTo>
                <a:cubicBezTo>
                  <a:pt x="3223568" y="2120266"/>
                  <a:pt x="3197509" y="2131060"/>
                  <a:pt x="3170337" y="2131060"/>
                </a:cubicBezTo>
                <a:lnTo>
                  <a:pt x="102453" y="2131060"/>
                </a:lnTo>
                <a:cubicBezTo>
                  <a:pt x="75281" y="2131060"/>
                  <a:pt x="49222" y="2120266"/>
                  <a:pt x="30008" y="2101052"/>
                </a:cubicBezTo>
                <a:cubicBezTo>
                  <a:pt x="10794" y="2081838"/>
                  <a:pt x="0" y="2055779"/>
                  <a:pt x="0" y="2028607"/>
                </a:cubicBezTo>
                <a:lnTo>
                  <a:pt x="0" y="102453"/>
                </a:lnTo>
                <a:cubicBezTo>
                  <a:pt x="0" y="75281"/>
                  <a:pt x="10794" y="49222"/>
                  <a:pt x="30008" y="30008"/>
                </a:cubicBezTo>
                <a:cubicBezTo>
                  <a:pt x="49222" y="10794"/>
                  <a:pt x="75281" y="0"/>
                  <a:pt x="102453" y="0"/>
                </a:cubicBezTo>
                <a:close/>
              </a:path>
            </a:pathLst>
          </a:custGeom>
          <a:solidFill>
            <a:srgbClr val="D65C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2958099" y="5249619"/>
            <a:ext cx="6085381" cy="3962464"/>
          </a:xfrm>
          <a:custGeom>
            <a:avLst/>
            <a:gdLst/>
            <a:ahLst/>
            <a:cxnLst/>
            <a:rect l="l" t="t" r="r" b="b"/>
            <a:pathLst>
              <a:path w="3272790" h="2131060" extrusionOk="0">
                <a:moveTo>
                  <a:pt x="102453" y="0"/>
                </a:moveTo>
                <a:lnTo>
                  <a:pt x="2767330" y="0"/>
                </a:lnTo>
                <a:cubicBezTo>
                  <a:pt x="3046730" y="0"/>
                  <a:pt x="3272790" y="226060"/>
                  <a:pt x="3272790" y="505460"/>
                </a:cubicBezTo>
                <a:lnTo>
                  <a:pt x="3272790" y="2028607"/>
                </a:lnTo>
                <a:cubicBezTo>
                  <a:pt x="3272790" y="2055779"/>
                  <a:pt x="3261995" y="2081838"/>
                  <a:pt x="3242782" y="2101052"/>
                </a:cubicBezTo>
                <a:cubicBezTo>
                  <a:pt x="3223568" y="2120266"/>
                  <a:pt x="3197509" y="2131060"/>
                  <a:pt x="3170337" y="2131060"/>
                </a:cubicBezTo>
                <a:lnTo>
                  <a:pt x="102453" y="2131060"/>
                </a:lnTo>
                <a:cubicBezTo>
                  <a:pt x="75281" y="2131060"/>
                  <a:pt x="49222" y="2120266"/>
                  <a:pt x="30008" y="2101052"/>
                </a:cubicBezTo>
                <a:cubicBezTo>
                  <a:pt x="10794" y="2081838"/>
                  <a:pt x="0" y="2055779"/>
                  <a:pt x="0" y="2028607"/>
                </a:cubicBezTo>
                <a:lnTo>
                  <a:pt x="0" y="102453"/>
                </a:lnTo>
                <a:cubicBezTo>
                  <a:pt x="0" y="75281"/>
                  <a:pt x="10794" y="49222"/>
                  <a:pt x="30008" y="30008"/>
                </a:cubicBezTo>
                <a:cubicBezTo>
                  <a:pt x="49222" y="10794"/>
                  <a:pt x="75281" y="0"/>
                  <a:pt x="102453" y="0"/>
                </a:cubicBezTo>
                <a:close/>
              </a:path>
            </a:pathLst>
          </a:custGeom>
          <a:solidFill>
            <a:srgbClr val="EBBA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16"/>
          <p:cNvGrpSpPr/>
          <p:nvPr/>
        </p:nvGrpSpPr>
        <p:grpSpPr>
          <a:xfrm>
            <a:off x="6836912" y="2836412"/>
            <a:ext cx="4614175" cy="4614175"/>
            <a:chOff x="0" y="0"/>
            <a:chExt cx="812800" cy="812800"/>
          </a:xfrm>
        </p:grpSpPr>
        <p:sp>
          <p:nvSpPr>
            <p:cNvPr id="417" name="Google Shape;417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16"/>
          <p:cNvGrpSpPr/>
          <p:nvPr/>
        </p:nvGrpSpPr>
        <p:grpSpPr>
          <a:xfrm>
            <a:off x="7072581" y="3072081"/>
            <a:ext cx="4142839" cy="4142839"/>
            <a:chOff x="0" y="0"/>
            <a:chExt cx="812800" cy="812800"/>
          </a:xfrm>
        </p:grpSpPr>
        <p:sp>
          <p:nvSpPr>
            <p:cNvPr id="420" name="Google Shape;420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7A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" name="Google Shape;422;p16"/>
          <p:cNvGrpSpPr/>
          <p:nvPr/>
        </p:nvGrpSpPr>
        <p:grpSpPr>
          <a:xfrm>
            <a:off x="7349137" y="3348637"/>
            <a:ext cx="3589727" cy="3589727"/>
            <a:chOff x="0" y="0"/>
            <a:chExt cx="812800" cy="812800"/>
          </a:xfrm>
        </p:grpSpPr>
        <p:sp>
          <p:nvSpPr>
            <p:cNvPr id="423" name="Google Shape;423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90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5" name="Google Shape;425;p16"/>
          <p:cNvSpPr txBox="1"/>
          <p:nvPr/>
        </p:nvSpPr>
        <p:spPr>
          <a:xfrm>
            <a:off x="6949625" y="4642546"/>
            <a:ext cx="4388750" cy="106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21" b="0" i="0" u="none" strike="noStrike" cap="none">
                <a:solidFill>
                  <a:srgbClr val="FEFCF1"/>
                </a:solidFill>
                <a:latin typeface="Archivo Black"/>
                <a:ea typeface="Archivo Black"/>
                <a:cs typeface="Archivo Black"/>
                <a:sym typeface="Archivo Black"/>
              </a:rPr>
              <a:t>SWOT ANALYSIS</a:t>
            </a:r>
            <a:endParaRPr/>
          </a:p>
        </p:txBody>
      </p:sp>
      <p:sp>
        <p:nvSpPr>
          <p:cNvPr id="426" name="Google Shape;426;p16"/>
          <p:cNvSpPr txBox="1"/>
          <p:nvPr/>
        </p:nvSpPr>
        <p:spPr>
          <a:xfrm>
            <a:off x="3688317" y="1715816"/>
            <a:ext cx="292799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CA04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STRENGTHS</a:t>
            </a:r>
            <a:endParaRPr sz="1800" dirty="0"/>
          </a:p>
        </p:txBody>
      </p:sp>
      <p:sp>
        <p:nvSpPr>
          <p:cNvPr id="427" name="Google Shape;427;p16"/>
          <p:cNvSpPr txBox="1"/>
          <p:nvPr/>
        </p:nvSpPr>
        <p:spPr>
          <a:xfrm>
            <a:off x="3139856" y="5613883"/>
            <a:ext cx="376639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874BD"/>
                </a:solidFill>
                <a:latin typeface="Archivo Black"/>
                <a:ea typeface="Archivo Black"/>
                <a:cs typeface="Archivo Black"/>
                <a:sym typeface="Archivo Black"/>
              </a:rPr>
              <a:t>OPPORTUNITIES</a:t>
            </a:r>
            <a:endParaRPr sz="1800" dirty="0">
              <a:solidFill>
                <a:srgbClr val="0874BD"/>
              </a:solidFill>
            </a:endParaRPr>
          </a:p>
        </p:txBody>
      </p:sp>
      <p:grpSp>
        <p:nvGrpSpPr>
          <p:cNvPr id="428" name="Google Shape;428;p16"/>
          <p:cNvGrpSpPr/>
          <p:nvPr/>
        </p:nvGrpSpPr>
        <p:grpSpPr>
          <a:xfrm>
            <a:off x="14442535" y="379761"/>
            <a:ext cx="1559893" cy="1559893"/>
            <a:chOff x="0" y="0"/>
            <a:chExt cx="812800" cy="812800"/>
          </a:xfrm>
        </p:grpSpPr>
        <p:sp>
          <p:nvSpPr>
            <p:cNvPr id="429" name="Google Shape;429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7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" name="Google Shape;431;p16"/>
          <p:cNvGrpSpPr/>
          <p:nvPr/>
        </p:nvGrpSpPr>
        <p:grpSpPr>
          <a:xfrm>
            <a:off x="14505908" y="8003038"/>
            <a:ext cx="1559893" cy="1559893"/>
            <a:chOff x="0" y="0"/>
            <a:chExt cx="812800" cy="812800"/>
          </a:xfrm>
        </p:grpSpPr>
        <p:sp>
          <p:nvSpPr>
            <p:cNvPr id="432" name="Google Shape;432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B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16"/>
          <p:cNvGrpSpPr/>
          <p:nvPr/>
        </p:nvGrpSpPr>
        <p:grpSpPr>
          <a:xfrm>
            <a:off x="2178153" y="439680"/>
            <a:ext cx="1559893" cy="1559893"/>
            <a:chOff x="0" y="0"/>
            <a:chExt cx="812800" cy="812800"/>
          </a:xfrm>
        </p:grpSpPr>
        <p:sp>
          <p:nvSpPr>
            <p:cNvPr id="435" name="Google Shape;43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7" name="Google Shape;437;p16"/>
          <p:cNvGrpSpPr/>
          <p:nvPr/>
        </p:nvGrpSpPr>
        <p:grpSpPr>
          <a:xfrm>
            <a:off x="2178153" y="8055394"/>
            <a:ext cx="1559893" cy="1559893"/>
            <a:chOff x="0" y="0"/>
            <a:chExt cx="812800" cy="812800"/>
          </a:xfrm>
        </p:grpSpPr>
        <p:sp>
          <p:nvSpPr>
            <p:cNvPr id="438" name="Google Shape;438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16"/>
          <p:cNvSpPr txBox="1"/>
          <p:nvPr/>
        </p:nvSpPr>
        <p:spPr>
          <a:xfrm>
            <a:off x="11332267" y="1726078"/>
            <a:ext cx="338106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EBBA3E"/>
                </a:solidFill>
                <a:latin typeface="Archivo Black"/>
                <a:ea typeface="Archivo Black"/>
                <a:cs typeface="Archivo Black"/>
                <a:sym typeface="Archivo Black"/>
              </a:rPr>
              <a:t>WEAKNESSES</a:t>
            </a:r>
            <a:endParaRPr sz="1800" dirty="0"/>
          </a:p>
        </p:txBody>
      </p:sp>
      <p:sp>
        <p:nvSpPr>
          <p:cNvPr id="441" name="Google Shape;441;p16"/>
          <p:cNvSpPr txBox="1"/>
          <p:nvPr/>
        </p:nvSpPr>
        <p:spPr>
          <a:xfrm>
            <a:off x="12236464" y="5536245"/>
            <a:ext cx="3461387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D65C55"/>
                </a:solidFill>
                <a:latin typeface="Archivo Black"/>
                <a:ea typeface="Archivo Black"/>
                <a:cs typeface="Archivo Black"/>
                <a:sym typeface="Archivo Black"/>
              </a:rPr>
              <a:t>THREATS</a:t>
            </a:r>
            <a:endParaRPr sz="1800" b="1" dirty="0"/>
          </a:p>
        </p:txBody>
      </p:sp>
      <p:sp>
        <p:nvSpPr>
          <p:cNvPr id="442" name="Google Shape;442;p16"/>
          <p:cNvSpPr txBox="1"/>
          <p:nvPr/>
        </p:nvSpPr>
        <p:spPr>
          <a:xfrm>
            <a:off x="3504981" y="2598991"/>
            <a:ext cx="3611765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9081" marR="0" lvl="1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</a:pPr>
            <a:r>
              <a:rPr lang="en-CA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High-performing categories and products.</a:t>
            </a:r>
            <a:endParaRPr sz="2000" b="1" i="0" u="none" strike="noStrike" cap="none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443" name="Google Shape;443;p16"/>
          <p:cNvSpPr txBox="1"/>
          <p:nvPr/>
        </p:nvSpPr>
        <p:spPr>
          <a:xfrm>
            <a:off x="3491965" y="6301512"/>
            <a:ext cx="4057137" cy="244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8287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</a:pPr>
            <a:r>
              <a:rPr lang="en-US" sz="28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Untapped potential in categories with high discounts but low reviews.</a:t>
            </a:r>
            <a:endParaRPr sz="28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16"/>
          <p:cNvSpPr txBox="1"/>
          <p:nvPr/>
        </p:nvSpPr>
        <p:spPr>
          <a:xfrm>
            <a:off x="10962074" y="2428911"/>
            <a:ext cx="3749016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9081" marR="0" lvl="1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</a:pPr>
            <a:r>
              <a:rPr lang="en-US" sz="28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Low-rated or frequently returned products.</a:t>
            </a:r>
            <a:endParaRPr sz="28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16"/>
          <p:cNvSpPr txBox="1"/>
          <p:nvPr/>
        </p:nvSpPr>
        <p:spPr>
          <a:xfrm>
            <a:off x="10602325" y="6119119"/>
            <a:ext cx="3841676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8287" marR="0" lvl="1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</a:pPr>
            <a:r>
              <a:rPr lang="en-US" sz="28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Stockouts, competitor strategies, or negative customer feedback.</a:t>
            </a:r>
            <a:endParaRPr sz="28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46" name="Google Shape;446;p16"/>
          <p:cNvGrpSpPr/>
          <p:nvPr/>
        </p:nvGrpSpPr>
        <p:grpSpPr>
          <a:xfrm>
            <a:off x="14610113" y="547339"/>
            <a:ext cx="1224737" cy="1224737"/>
            <a:chOff x="0" y="0"/>
            <a:chExt cx="812800" cy="812800"/>
          </a:xfrm>
        </p:grpSpPr>
        <p:sp>
          <p:nvSpPr>
            <p:cNvPr id="447" name="Google Shape;447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" name="Google Shape;449;p16"/>
          <p:cNvGrpSpPr/>
          <p:nvPr/>
        </p:nvGrpSpPr>
        <p:grpSpPr>
          <a:xfrm>
            <a:off x="16805292" y="-567383"/>
            <a:ext cx="1227686" cy="1227686"/>
            <a:chOff x="0" y="0"/>
            <a:chExt cx="812800" cy="812800"/>
          </a:xfrm>
        </p:grpSpPr>
        <p:sp>
          <p:nvSpPr>
            <p:cNvPr id="450" name="Google Shape;450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4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" name="Google Shape;452;p16"/>
          <p:cNvGrpSpPr/>
          <p:nvPr/>
        </p:nvGrpSpPr>
        <p:grpSpPr>
          <a:xfrm>
            <a:off x="14673486" y="8170615"/>
            <a:ext cx="1224737" cy="1224737"/>
            <a:chOff x="0" y="0"/>
            <a:chExt cx="812800" cy="812800"/>
          </a:xfrm>
        </p:grpSpPr>
        <p:sp>
          <p:nvSpPr>
            <p:cNvPr id="453" name="Google Shape;453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90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16"/>
          <p:cNvGrpSpPr/>
          <p:nvPr/>
        </p:nvGrpSpPr>
        <p:grpSpPr>
          <a:xfrm>
            <a:off x="17419135" y="-736107"/>
            <a:ext cx="2351573" cy="2351573"/>
            <a:chOff x="0" y="0"/>
            <a:chExt cx="812800" cy="812800"/>
          </a:xfrm>
        </p:grpSpPr>
        <p:sp>
          <p:nvSpPr>
            <p:cNvPr id="456" name="Google Shape;456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90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" name="Google Shape;458;p16"/>
          <p:cNvGrpSpPr/>
          <p:nvPr/>
        </p:nvGrpSpPr>
        <p:grpSpPr>
          <a:xfrm>
            <a:off x="2345731" y="607257"/>
            <a:ext cx="1224737" cy="1224737"/>
            <a:chOff x="0" y="0"/>
            <a:chExt cx="812800" cy="812800"/>
          </a:xfrm>
        </p:grpSpPr>
        <p:sp>
          <p:nvSpPr>
            <p:cNvPr id="459" name="Google Shape;459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39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" name="Google Shape;461;p16"/>
          <p:cNvGrpSpPr/>
          <p:nvPr/>
        </p:nvGrpSpPr>
        <p:grpSpPr>
          <a:xfrm>
            <a:off x="2345731" y="8222971"/>
            <a:ext cx="1224737" cy="1224737"/>
            <a:chOff x="0" y="0"/>
            <a:chExt cx="812800" cy="812800"/>
          </a:xfrm>
        </p:grpSpPr>
        <p:sp>
          <p:nvSpPr>
            <p:cNvPr id="462" name="Google Shape;462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B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" name="Google Shape;464;p16"/>
          <p:cNvGrpSpPr/>
          <p:nvPr/>
        </p:nvGrpSpPr>
        <p:grpSpPr>
          <a:xfrm>
            <a:off x="-873018" y="9565827"/>
            <a:ext cx="2412995" cy="2412995"/>
            <a:chOff x="0" y="0"/>
            <a:chExt cx="812800" cy="812800"/>
          </a:xfrm>
        </p:grpSpPr>
        <p:sp>
          <p:nvSpPr>
            <p:cNvPr id="465" name="Google Shape;46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A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p16"/>
          <p:cNvGrpSpPr/>
          <p:nvPr/>
        </p:nvGrpSpPr>
        <p:grpSpPr>
          <a:xfrm>
            <a:off x="-379366" y="8782984"/>
            <a:ext cx="1186656" cy="1186656"/>
            <a:chOff x="0" y="0"/>
            <a:chExt cx="812800" cy="812800"/>
          </a:xfrm>
        </p:grpSpPr>
        <p:sp>
          <p:nvSpPr>
            <p:cNvPr id="468" name="Google Shape;468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7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16"/>
          <p:cNvSpPr txBox="1"/>
          <p:nvPr/>
        </p:nvSpPr>
        <p:spPr>
          <a:xfrm>
            <a:off x="14789258" y="500331"/>
            <a:ext cx="793118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0" b="0" i="0" u="none" strike="noStrike" cap="none" dirty="0">
                <a:solidFill>
                  <a:srgbClr val="FEFCF1"/>
                </a:solidFill>
                <a:latin typeface="Archivo Black"/>
                <a:ea typeface="Archivo Black"/>
                <a:cs typeface="Archivo Black"/>
                <a:sym typeface="Archivo Black"/>
              </a:rPr>
              <a:t>W</a:t>
            </a:r>
            <a:endParaRPr dirty="0"/>
          </a:p>
        </p:txBody>
      </p:sp>
      <p:sp>
        <p:nvSpPr>
          <p:cNvPr id="471" name="Google Shape;471;p16"/>
          <p:cNvSpPr txBox="1"/>
          <p:nvPr/>
        </p:nvSpPr>
        <p:spPr>
          <a:xfrm>
            <a:off x="14944011" y="8187541"/>
            <a:ext cx="793118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0" b="0" i="0" u="none" strike="noStrike" cap="none" dirty="0">
                <a:solidFill>
                  <a:srgbClr val="FEFCF1"/>
                </a:solidFill>
                <a:latin typeface="Archivo Black"/>
                <a:ea typeface="Archivo Black"/>
                <a:cs typeface="Archivo Black"/>
                <a:sym typeface="Archivo Black"/>
              </a:rPr>
              <a:t>T</a:t>
            </a:r>
            <a:endParaRPr dirty="0"/>
          </a:p>
        </p:txBody>
      </p:sp>
      <p:sp>
        <p:nvSpPr>
          <p:cNvPr id="472" name="Google Shape;472;p16"/>
          <p:cNvSpPr txBox="1"/>
          <p:nvPr/>
        </p:nvSpPr>
        <p:spPr>
          <a:xfrm>
            <a:off x="2604616" y="560968"/>
            <a:ext cx="678582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0" b="0" i="0" u="none" strike="noStrike" cap="none" dirty="0">
                <a:solidFill>
                  <a:srgbClr val="FEFCF1"/>
                </a:solidFill>
                <a:latin typeface="Archivo Black"/>
                <a:ea typeface="Archivo Black"/>
                <a:cs typeface="Archivo Black"/>
                <a:sym typeface="Archivo Black"/>
              </a:rPr>
              <a:t>S</a:t>
            </a:r>
            <a:endParaRPr dirty="0"/>
          </a:p>
        </p:txBody>
      </p:sp>
      <p:sp>
        <p:nvSpPr>
          <p:cNvPr id="473" name="Google Shape;473;p16"/>
          <p:cNvSpPr txBox="1"/>
          <p:nvPr/>
        </p:nvSpPr>
        <p:spPr>
          <a:xfrm>
            <a:off x="2544126" y="8121928"/>
            <a:ext cx="793118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0" b="0" i="0" u="none" strike="noStrike" cap="none" dirty="0">
                <a:solidFill>
                  <a:srgbClr val="FEFCF1"/>
                </a:solidFill>
                <a:latin typeface="Archivo Black"/>
                <a:ea typeface="Archivo Black"/>
                <a:cs typeface="Archivo Black"/>
                <a:sym typeface="Archivo Black"/>
              </a:rPr>
              <a:t>O</a:t>
            </a:r>
            <a:endParaRPr dirty="0"/>
          </a:p>
        </p:txBody>
      </p:sp>
      <p:pic>
        <p:nvPicPr>
          <p:cNvPr id="474" name="Google Shape;4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5314" y="1381998"/>
            <a:ext cx="1350225" cy="131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69075" y="1510725"/>
            <a:ext cx="1092999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3096" y="7524702"/>
            <a:ext cx="911525" cy="1306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22689" y="7642789"/>
            <a:ext cx="909150" cy="131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679A3D61-8156-C3FD-3EEE-7ACD5BF778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8142" y="-20091"/>
            <a:ext cx="3390722" cy="1069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4BD"/>
        </a:solidFill>
        <a:effectLst/>
      </p:bgPr>
    </p:bg>
    <p:spTree>
      <p:nvGrpSpPr>
        <p:cNvPr id="1" name="Shape 246">
          <a:extLst>
            <a:ext uri="{FF2B5EF4-FFF2-40B4-BE49-F238E27FC236}">
              <a16:creationId xmlns:a16="http://schemas.microsoft.com/office/drawing/2014/main" id="{D20A0BE8-44C7-771F-FA63-89F62853E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36F326-5531-D48B-D621-52280682C73A}"/>
              </a:ext>
            </a:extLst>
          </p:cNvPr>
          <p:cNvSpPr txBox="1"/>
          <p:nvPr/>
        </p:nvSpPr>
        <p:spPr>
          <a:xfrm>
            <a:off x="339212" y="103861"/>
            <a:ext cx="13301575" cy="997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CA" sz="5400" b="1" u="sng" dirty="0">
                <a:solidFill>
                  <a:srgbClr val="FFBA3E"/>
                </a:solidFill>
                <a:latin typeface="Arial" panose="020B0604020202020204" pitchFamily="34" charset="0"/>
              </a:rPr>
              <a:t>Recommendations:</a:t>
            </a:r>
          </a:p>
        </p:txBody>
      </p:sp>
      <p:sp>
        <p:nvSpPr>
          <p:cNvPr id="249" name="Google Shape;249;p17">
            <a:extLst>
              <a:ext uri="{FF2B5EF4-FFF2-40B4-BE49-F238E27FC236}">
                <a16:creationId xmlns:a16="http://schemas.microsoft.com/office/drawing/2014/main" id="{387B80C5-ECFE-90B4-A946-E2E63EFC36F7}"/>
              </a:ext>
            </a:extLst>
          </p:cNvPr>
          <p:cNvSpPr/>
          <p:nvPr/>
        </p:nvSpPr>
        <p:spPr>
          <a:xfrm rot="5400000">
            <a:off x="13567205" y="6580448"/>
            <a:ext cx="4395516" cy="2274965"/>
          </a:xfrm>
          <a:custGeom>
            <a:avLst/>
            <a:gdLst/>
            <a:ahLst/>
            <a:cxnLst/>
            <a:rect l="l" t="t" r="r" b="b"/>
            <a:pathLst>
              <a:path w="4859663" h="2274965" extrusionOk="0">
                <a:moveTo>
                  <a:pt x="0" y="0"/>
                </a:moveTo>
                <a:lnTo>
                  <a:pt x="4859663" y="0"/>
                </a:lnTo>
                <a:lnTo>
                  <a:pt x="4859663" y="2274965"/>
                </a:lnTo>
                <a:lnTo>
                  <a:pt x="0" y="22749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38205"/>
            </a:stretch>
          </a:blip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264" name="Google Shape;264;p17">
            <a:extLst>
              <a:ext uri="{FF2B5EF4-FFF2-40B4-BE49-F238E27FC236}">
                <a16:creationId xmlns:a16="http://schemas.microsoft.com/office/drawing/2014/main" id="{A1DC5402-1DED-E24F-4DF1-93A93C0176F4}"/>
              </a:ext>
            </a:extLst>
          </p:cNvPr>
          <p:cNvSpPr txBox="1"/>
          <p:nvPr/>
        </p:nvSpPr>
        <p:spPr>
          <a:xfrm>
            <a:off x="224143" y="5361071"/>
            <a:ext cx="8359418" cy="545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marR="0" lvl="0" indent="-4572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sz="2800" b="1" dirty="0">
              <a:solidFill>
                <a:srgbClr val="FFC000"/>
              </a:solidFill>
            </a:endParaRPr>
          </a:p>
        </p:txBody>
      </p:sp>
      <p:pic>
        <p:nvPicPr>
          <p:cNvPr id="267" name="Google Shape;267;p17">
            <a:extLst>
              <a:ext uri="{FF2B5EF4-FFF2-40B4-BE49-F238E27FC236}">
                <a16:creationId xmlns:a16="http://schemas.microsoft.com/office/drawing/2014/main" id="{DD4B51E3-CC5D-A0E0-31F3-6B189217324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7481" y="1405323"/>
            <a:ext cx="2329150" cy="450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4311C390-8B3E-865B-4578-349AA2F46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18852" y="68269"/>
            <a:ext cx="3390722" cy="1069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CC56A646-C3CE-30FA-6737-8C819FD3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EED2D-85BB-D4F4-5C84-B65897551D1E}"/>
              </a:ext>
            </a:extLst>
          </p:cNvPr>
          <p:cNvSpPr txBox="1"/>
          <p:nvPr/>
        </p:nvSpPr>
        <p:spPr>
          <a:xfrm>
            <a:off x="339212" y="1297410"/>
            <a:ext cx="14763135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BA3E"/>
                </a:solidFill>
                <a:effectLst/>
                <a:latin typeface="Arial" panose="020B0604020202020204" pitchFamily="34" charset="0"/>
              </a:rPr>
              <a:t>Product Strategy: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BA3E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38E21C"/>
                </a:solidFill>
                <a:effectLst/>
                <a:latin typeface="Arial" panose="020B0604020202020204" pitchFamily="34" charset="0"/>
              </a:rPr>
              <a:t>Focus on high-performing categories and products.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38E21C"/>
                </a:solidFill>
                <a:effectLst/>
                <a:latin typeface="Arial" panose="020B0604020202020204" pitchFamily="34" charset="0"/>
              </a:rPr>
              <a:t>Improve underperforming products or discontinue them.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marL="571500" indent="-57150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altLang="en-US" sz="3600" b="1" dirty="0">
                <a:solidFill>
                  <a:srgbClr val="FFBA3E"/>
                </a:solidFill>
                <a:latin typeface="Arial" panose="020B0604020202020204" pitchFamily="34" charset="0"/>
              </a:rPr>
              <a:t>Pricing Strategy: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36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3600" dirty="0">
                <a:solidFill>
                  <a:srgbClr val="38E21C"/>
                </a:solidFill>
                <a:latin typeface="Arial" panose="020B0604020202020204" pitchFamily="34" charset="0"/>
              </a:rPr>
              <a:t>   Optimize pricing strategies based on product category and customer segment.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3600" dirty="0">
                <a:solidFill>
                  <a:srgbClr val="38E21C"/>
                </a:solidFill>
                <a:latin typeface="Arial" panose="020B0604020202020204" pitchFamily="34" charset="0"/>
              </a:rPr>
              <a:t>Consider dynamic pricing to maximize revenue.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marL="571500" lvl="0" indent="-571500" algn="ctr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3600" b="1" dirty="0">
                <a:solidFill>
                  <a:srgbClr val="FFBA3E"/>
                </a:solidFill>
                <a:latin typeface="Arial" panose="020B0604020202020204" pitchFamily="34" charset="0"/>
              </a:rPr>
              <a:t>Inventory Management: </a:t>
            </a:r>
          </a:p>
          <a:p>
            <a:pPr lvl="0" algn="ctr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36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marL="571500" lvl="0" indent="-571500" algn="ctr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600" dirty="0">
                <a:solidFill>
                  <a:srgbClr val="38E21C"/>
                </a:solidFill>
                <a:latin typeface="Arial" panose="020B0604020202020204" pitchFamily="34" charset="0"/>
              </a:rPr>
              <a:t>Utilize stock prediction models to optimize inventory levels. </a:t>
            </a:r>
          </a:p>
          <a:p>
            <a:pPr marL="571500" lvl="0" indent="-571500" algn="ctr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600" dirty="0">
                <a:solidFill>
                  <a:srgbClr val="38E21C"/>
                </a:solidFill>
                <a:latin typeface="Arial" panose="020B0604020202020204" pitchFamily="34" charset="0"/>
              </a:rPr>
              <a:t>Implement effective demand forecasting techniques.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225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4BD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1850" y="1386829"/>
            <a:ext cx="6127450" cy="71018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23" name="Google Shape;523;p29"/>
          <p:cNvSpPr txBox="1"/>
          <p:nvPr/>
        </p:nvSpPr>
        <p:spPr>
          <a:xfrm>
            <a:off x="1028700" y="899101"/>
            <a:ext cx="677319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sng" strike="noStrike" cap="none" dirty="0">
                <a:solidFill>
                  <a:srgbClr val="FFBA3E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RESOURCE PAGE :</a:t>
            </a:r>
            <a:endParaRPr sz="900" u="sng" dirty="0">
              <a:solidFill>
                <a:srgbClr val="FFBA3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73569B-51DD-0B2D-1D6C-225265F297AB}"/>
              </a:ext>
            </a:extLst>
          </p:cNvPr>
          <p:cNvSpPr txBox="1"/>
          <p:nvPr/>
        </p:nvSpPr>
        <p:spPr>
          <a:xfrm>
            <a:off x="1028700" y="2332486"/>
            <a:ext cx="82480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3600" dirty="0">
                <a:solidFill>
                  <a:srgbClr val="FFBA3E"/>
                </a:solidFill>
              </a:rPr>
              <a:t>Group Labs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600" dirty="0">
                <a:solidFill>
                  <a:srgbClr val="FFBA3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https://www.walmart.ca/en</a:t>
            </a:r>
            <a:endParaRPr lang="en-IN" sz="3600" dirty="0">
              <a:solidFill>
                <a:srgbClr val="FFBA3E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CA" sz="3600" dirty="0">
                <a:solidFill>
                  <a:srgbClr val="FFBA3E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https://en.wikipedia.org/wiki/Walmart</a:t>
            </a:r>
            <a:endParaRPr lang="en-CA" sz="3600" dirty="0">
              <a:solidFill>
                <a:srgbClr val="FFBA3E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CA" sz="3600" dirty="0">
                <a:solidFill>
                  <a:srgbClr val="FFBA3E"/>
                </a:solidFill>
              </a:rPr>
              <a:t>ChatGPT and Gemini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600" dirty="0">
                <a:solidFill>
                  <a:srgbClr val="FFBA3E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https://www.slidescarnival.com/</a:t>
            </a:r>
            <a:endParaRPr lang="en-CA" sz="3600" dirty="0">
              <a:solidFill>
                <a:srgbClr val="FFBA3E"/>
              </a:solidFill>
            </a:endParaRPr>
          </a:p>
          <a:p>
            <a:endParaRPr lang="en-CA" sz="3600" dirty="0">
              <a:solidFill>
                <a:srgbClr val="FFBA3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195414" y="1112663"/>
            <a:ext cx="18288000" cy="9970932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874B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2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259325" y="2998924"/>
            <a:ext cx="10185973" cy="72782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2"/>
          <p:cNvGrpSpPr/>
          <p:nvPr/>
        </p:nvGrpSpPr>
        <p:grpSpPr>
          <a:xfrm>
            <a:off x="15324758" y="-1629341"/>
            <a:ext cx="6772841" cy="6772841"/>
            <a:chOff x="0" y="0"/>
            <a:chExt cx="812800" cy="812800"/>
          </a:xfrm>
        </p:grpSpPr>
        <p:sp>
          <p:nvSpPr>
            <p:cNvPr id="130" name="Google Shape;130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0" cap="sq" cmpd="sng">
              <a:solidFill>
                <a:srgbClr val="F9D54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2"/>
          <p:cNvSpPr txBox="1"/>
          <p:nvPr/>
        </p:nvSpPr>
        <p:spPr>
          <a:xfrm>
            <a:off x="951154" y="1658307"/>
            <a:ext cx="355356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FFC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Agenda:</a:t>
            </a:r>
            <a:endParaRPr sz="1100" dirty="0">
              <a:solidFill>
                <a:srgbClr val="FFC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2BBE9ED-88B7-BA70-07BF-F9DDB8BA714A}"/>
              </a:ext>
            </a:extLst>
          </p:cNvPr>
          <p:cNvGrpSpPr/>
          <p:nvPr/>
        </p:nvGrpSpPr>
        <p:grpSpPr>
          <a:xfrm>
            <a:off x="686718" y="2965019"/>
            <a:ext cx="1247067" cy="1131676"/>
            <a:chOff x="1013867" y="3503130"/>
            <a:chExt cx="1391259" cy="1391259"/>
          </a:xfrm>
        </p:grpSpPr>
        <p:grpSp>
          <p:nvGrpSpPr>
            <p:cNvPr id="120" name="Google Shape;120;p12"/>
            <p:cNvGrpSpPr/>
            <p:nvPr/>
          </p:nvGrpSpPr>
          <p:grpSpPr>
            <a:xfrm>
              <a:off x="1013867" y="3503130"/>
              <a:ext cx="1391259" cy="1391259"/>
              <a:chOff x="0" y="0"/>
              <a:chExt cx="812800" cy="812800"/>
            </a:xfrm>
          </p:grpSpPr>
          <p:sp>
            <p:nvSpPr>
              <p:cNvPr id="121" name="Google Shape;121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D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3" name="Google Shape;133;p12"/>
            <p:cNvSpPr txBox="1"/>
            <p:nvPr/>
          </p:nvSpPr>
          <p:spPr>
            <a:xfrm>
              <a:off x="1272847" y="3811568"/>
              <a:ext cx="898200" cy="832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chemeClr val="bg2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01</a:t>
              </a:r>
              <a:endParaRPr dirty="0">
                <a:solidFill>
                  <a:schemeClr val="bg2"/>
                </a:solidFill>
              </a:endParaRPr>
            </a:p>
          </p:txBody>
        </p:sp>
      </p:grpSp>
      <p:sp>
        <p:nvSpPr>
          <p:cNvPr id="136" name="Google Shape;136;p12"/>
          <p:cNvSpPr txBox="1"/>
          <p:nvPr/>
        </p:nvSpPr>
        <p:spPr>
          <a:xfrm>
            <a:off x="2652993" y="4757357"/>
            <a:ext cx="466293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CA" sz="3200" b="1" dirty="0">
                <a:solidFill>
                  <a:srgbClr val="F9D548"/>
                </a:solidFill>
                <a:latin typeface="Archivo Black"/>
              </a:rPr>
              <a:t>Data Preprocessing</a:t>
            </a:r>
            <a:endParaRPr sz="3200" b="1" dirty="0">
              <a:solidFill>
                <a:srgbClr val="F9D548"/>
              </a:solidFill>
              <a:latin typeface="Archivo Black"/>
            </a:endParaRPr>
          </a:p>
        </p:txBody>
      </p:sp>
      <p:sp>
        <p:nvSpPr>
          <p:cNvPr id="138" name="Google Shape;138;p12"/>
          <p:cNvSpPr txBox="1"/>
          <p:nvPr/>
        </p:nvSpPr>
        <p:spPr>
          <a:xfrm>
            <a:off x="2652993" y="3183029"/>
            <a:ext cx="355356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Overview</a:t>
            </a:r>
            <a:endParaRPr b="1" dirty="0"/>
          </a:p>
        </p:txBody>
      </p:sp>
      <p:sp>
        <p:nvSpPr>
          <p:cNvPr id="140" name="Google Shape;140;p12"/>
          <p:cNvSpPr txBox="1"/>
          <p:nvPr/>
        </p:nvSpPr>
        <p:spPr>
          <a:xfrm>
            <a:off x="2652993" y="7701395"/>
            <a:ext cx="450288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lnSpc>
                <a:spcPct val="120000"/>
              </a:lnSpc>
              <a:buFont typeface="Arial"/>
              <a:buNone/>
            </a:pPr>
            <a:r>
              <a:rPr lang="en-CA" sz="3200" b="1" dirty="0">
                <a:solidFill>
                  <a:srgbClr val="F9D548"/>
                </a:solidFill>
                <a:latin typeface="Archivo Black"/>
              </a:rPr>
              <a:t>Advanced Analysis</a:t>
            </a:r>
            <a:endParaRPr sz="3200" b="1" dirty="0">
              <a:solidFill>
                <a:srgbClr val="F9D548"/>
              </a:solidFill>
              <a:latin typeface="Archivo Black"/>
            </a:endParaRPr>
          </a:p>
        </p:txBody>
      </p:sp>
      <p:pic>
        <p:nvPicPr>
          <p:cNvPr id="148" name="Google Shape;14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5962" y="4080401"/>
            <a:ext cx="2086905" cy="61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C3971B82-7CA8-6B0E-A31D-1AB4D9001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93" y="7568"/>
            <a:ext cx="2850926" cy="99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B147DE6-D01D-F72B-2573-4F241A88725C}"/>
              </a:ext>
            </a:extLst>
          </p:cNvPr>
          <p:cNvGrpSpPr/>
          <p:nvPr/>
        </p:nvGrpSpPr>
        <p:grpSpPr>
          <a:xfrm>
            <a:off x="668332" y="4463380"/>
            <a:ext cx="1247067" cy="1131676"/>
            <a:chOff x="1013867" y="3503130"/>
            <a:chExt cx="1391259" cy="1391259"/>
          </a:xfrm>
        </p:grpSpPr>
        <p:grpSp>
          <p:nvGrpSpPr>
            <p:cNvPr id="10" name="Google Shape;120;p12">
              <a:extLst>
                <a:ext uri="{FF2B5EF4-FFF2-40B4-BE49-F238E27FC236}">
                  <a16:creationId xmlns:a16="http://schemas.microsoft.com/office/drawing/2014/main" id="{7C666A0C-27DD-5D6E-0F7D-25DC0EC0DC36}"/>
                </a:ext>
              </a:extLst>
            </p:cNvPr>
            <p:cNvGrpSpPr/>
            <p:nvPr/>
          </p:nvGrpSpPr>
          <p:grpSpPr>
            <a:xfrm>
              <a:off x="1013867" y="3503130"/>
              <a:ext cx="1391259" cy="1391259"/>
              <a:chOff x="0" y="0"/>
              <a:chExt cx="812800" cy="812800"/>
            </a:xfrm>
          </p:grpSpPr>
          <p:sp>
            <p:nvSpPr>
              <p:cNvPr id="12" name="Google Shape;121;p12">
                <a:extLst>
                  <a:ext uri="{FF2B5EF4-FFF2-40B4-BE49-F238E27FC236}">
                    <a16:creationId xmlns:a16="http://schemas.microsoft.com/office/drawing/2014/main" id="{9A34C76A-5C2F-AC93-9134-507E06888EB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D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22;p12">
                <a:extLst>
                  <a:ext uri="{FF2B5EF4-FFF2-40B4-BE49-F238E27FC236}">
                    <a16:creationId xmlns:a16="http://schemas.microsoft.com/office/drawing/2014/main" id="{21BD1429-8FC6-21B1-8B79-3E5320FCC318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Google Shape;133;p12">
              <a:extLst>
                <a:ext uri="{FF2B5EF4-FFF2-40B4-BE49-F238E27FC236}">
                  <a16:creationId xmlns:a16="http://schemas.microsoft.com/office/drawing/2014/main" id="{3DE46245-9E97-2ADD-D597-D8404D43698E}"/>
                </a:ext>
              </a:extLst>
            </p:cNvPr>
            <p:cNvSpPr txBox="1"/>
            <p:nvPr/>
          </p:nvSpPr>
          <p:spPr>
            <a:xfrm>
              <a:off x="1272847" y="3811568"/>
              <a:ext cx="898200" cy="832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chemeClr val="bg2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02</a:t>
              </a:r>
              <a:endParaRPr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4E2C2F-AEB7-1A5C-93BB-2142D994E070}"/>
              </a:ext>
            </a:extLst>
          </p:cNvPr>
          <p:cNvGrpSpPr/>
          <p:nvPr/>
        </p:nvGrpSpPr>
        <p:grpSpPr>
          <a:xfrm>
            <a:off x="668332" y="5955383"/>
            <a:ext cx="1247067" cy="1131676"/>
            <a:chOff x="1013867" y="3503133"/>
            <a:chExt cx="1391260" cy="1391260"/>
          </a:xfrm>
        </p:grpSpPr>
        <p:grpSp>
          <p:nvGrpSpPr>
            <p:cNvPr id="15" name="Google Shape;120;p12">
              <a:extLst>
                <a:ext uri="{FF2B5EF4-FFF2-40B4-BE49-F238E27FC236}">
                  <a16:creationId xmlns:a16="http://schemas.microsoft.com/office/drawing/2014/main" id="{434A4354-EE34-8447-6814-AE4B63CD9350}"/>
                </a:ext>
              </a:extLst>
            </p:cNvPr>
            <p:cNvGrpSpPr/>
            <p:nvPr/>
          </p:nvGrpSpPr>
          <p:grpSpPr>
            <a:xfrm>
              <a:off x="1013867" y="3503133"/>
              <a:ext cx="1391260" cy="1391260"/>
              <a:chOff x="0" y="0"/>
              <a:chExt cx="812800" cy="812800"/>
            </a:xfrm>
          </p:grpSpPr>
          <p:sp>
            <p:nvSpPr>
              <p:cNvPr id="17" name="Google Shape;121;p12">
                <a:extLst>
                  <a:ext uri="{FF2B5EF4-FFF2-40B4-BE49-F238E27FC236}">
                    <a16:creationId xmlns:a16="http://schemas.microsoft.com/office/drawing/2014/main" id="{51DB4829-4B0D-F0E8-0C7A-FE7DF55E879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D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;p12">
                <a:extLst>
                  <a:ext uri="{FF2B5EF4-FFF2-40B4-BE49-F238E27FC236}">
                    <a16:creationId xmlns:a16="http://schemas.microsoft.com/office/drawing/2014/main" id="{894E4DF8-681C-18DB-93E5-B80FA384931F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133;p12">
              <a:extLst>
                <a:ext uri="{FF2B5EF4-FFF2-40B4-BE49-F238E27FC236}">
                  <a16:creationId xmlns:a16="http://schemas.microsoft.com/office/drawing/2014/main" id="{BD20C345-C8A7-DCB2-3967-34A334100F76}"/>
                </a:ext>
              </a:extLst>
            </p:cNvPr>
            <p:cNvSpPr txBox="1"/>
            <p:nvPr/>
          </p:nvSpPr>
          <p:spPr>
            <a:xfrm>
              <a:off x="1272847" y="3811568"/>
              <a:ext cx="898200" cy="832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chemeClr val="bg2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03</a:t>
              </a:r>
              <a:endParaRPr dirty="0">
                <a:solidFill>
                  <a:schemeClr val="bg2"/>
                </a:solidFill>
              </a:endParaRPr>
            </a:p>
          </p:txBody>
        </p:sp>
      </p:grpSp>
      <p:sp>
        <p:nvSpPr>
          <p:cNvPr id="24" name="Google Shape;140;p12">
            <a:extLst>
              <a:ext uri="{FF2B5EF4-FFF2-40B4-BE49-F238E27FC236}">
                <a16:creationId xmlns:a16="http://schemas.microsoft.com/office/drawing/2014/main" id="{4DC4247C-AA4C-6C99-5D52-07B951C9D1FB}"/>
              </a:ext>
            </a:extLst>
          </p:cNvPr>
          <p:cNvSpPr txBox="1"/>
          <p:nvPr/>
        </p:nvSpPr>
        <p:spPr>
          <a:xfrm>
            <a:off x="2727936" y="6006727"/>
            <a:ext cx="5164379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20000"/>
              </a:lnSpc>
              <a:defRPr sz="3200">
                <a:solidFill>
                  <a:srgbClr val="F9D548"/>
                </a:solidFill>
                <a:latin typeface="Archivo Black"/>
              </a:defRPr>
            </a:lvl1pPr>
          </a:lstStyle>
          <a:p>
            <a:r>
              <a:rPr lang="en-CA" b="1" dirty="0"/>
              <a:t>Exploratory Data Analysis (EDA)</a:t>
            </a:r>
            <a:endParaRPr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54A2C8-CF98-7F2C-5160-0A758D7B98F0}"/>
              </a:ext>
            </a:extLst>
          </p:cNvPr>
          <p:cNvGrpSpPr/>
          <p:nvPr/>
        </p:nvGrpSpPr>
        <p:grpSpPr>
          <a:xfrm>
            <a:off x="679491" y="8929210"/>
            <a:ext cx="1247067" cy="1131676"/>
            <a:chOff x="1013867" y="3503130"/>
            <a:chExt cx="1391259" cy="1391259"/>
          </a:xfrm>
        </p:grpSpPr>
        <p:grpSp>
          <p:nvGrpSpPr>
            <p:cNvPr id="28" name="Google Shape;120;p12">
              <a:extLst>
                <a:ext uri="{FF2B5EF4-FFF2-40B4-BE49-F238E27FC236}">
                  <a16:creationId xmlns:a16="http://schemas.microsoft.com/office/drawing/2014/main" id="{23AE953C-3D4A-F189-D9AD-72BC110F2B68}"/>
                </a:ext>
              </a:extLst>
            </p:cNvPr>
            <p:cNvGrpSpPr/>
            <p:nvPr/>
          </p:nvGrpSpPr>
          <p:grpSpPr>
            <a:xfrm>
              <a:off x="1013867" y="3503130"/>
              <a:ext cx="1391259" cy="1391259"/>
              <a:chOff x="0" y="0"/>
              <a:chExt cx="812800" cy="812800"/>
            </a:xfrm>
          </p:grpSpPr>
          <p:sp>
            <p:nvSpPr>
              <p:cNvPr id="30" name="Google Shape;121;p12">
                <a:extLst>
                  <a:ext uri="{FF2B5EF4-FFF2-40B4-BE49-F238E27FC236}">
                    <a16:creationId xmlns:a16="http://schemas.microsoft.com/office/drawing/2014/main" id="{E914584D-2959-CA90-7A48-9AB33118CA9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D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22;p12">
                <a:extLst>
                  <a:ext uri="{FF2B5EF4-FFF2-40B4-BE49-F238E27FC236}">
                    <a16:creationId xmlns:a16="http://schemas.microsoft.com/office/drawing/2014/main" id="{C4493102-8116-2D27-A288-84C754804DE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" name="Google Shape;133;p12">
              <a:extLst>
                <a:ext uri="{FF2B5EF4-FFF2-40B4-BE49-F238E27FC236}">
                  <a16:creationId xmlns:a16="http://schemas.microsoft.com/office/drawing/2014/main" id="{75F9D6A2-80F5-07F0-AB75-0064705F93E1}"/>
                </a:ext>
              </a:extLst>
            </p:cNvPr>
            <p:cNvSpPr txBox="1"/>
            <p:nvPr/>
          </p:nvSpPr>
          <p:spPr>
            <a:xfrm>
              <a:off x="1272847" y="3811568"/>
              <a:ext cx="898200" cy="832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chemeClr val="bg2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</a:t>
              </a:r>
              <a:r>
                <a:rPr lang="en-US" sz="4400" dirty="0">
                  <a:solidFill>
                    <a:schemeClr val="bg2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5</a:t>
              </a:r>
              <a:endParaRPr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96C63F-7857-47F2-4DFA-8F8CC261A944}"/>
              </a:ext>
            </a:extLst>
          </p:cNvPr>
          <p:cNvGrpSpPr/>
          <p:nvPr/>
        </p:nvGrpSpPr>
        <p:grpSpPr>
          <a:xfrm>
            <a:off x="686717" y="7423565"/>
            <a:ext cx="1247067" cy="1131676"/>
            <a:chOff x="1013867" y="3503133"/>
            <a:chExt cx="1391260" cy="1391260"/>
          </a:xfrm>
        </p:grpSpPr>
        <p:grpSp>
          <p:nvGrpSpPr>
            <p:cNvPr id="34" name="Google Shape;120;p12">
              <a:extLst>
                <a:ext uri="{FF2B5EF4-FFF2-40B4-BE49-F238E27FC236}">
                  <a16:creationId xmlns:a16="http://schemas.microsoft.com/office/drawing/2014/main" id="{20DD7068-9BB8-2E2D-124D-A3584FE5D70D}"/>
                </a:ext>
              </a:extLst>
            </p:cNvPr>
            <p:cNvGrpSpPr/>
            <p:nvPr/>
          </p:nvGrpSpPr>
          <p:grpSpPr>
            <a:xfrm>
              <a:off x="1013867" y="3503133"/>
              <a:ext cx="1391260" cy="1391260"/>
              <a:chOff x="0" y="0"/>
              <a:chExt cx="812800" cy="812800"/>
            </a:xfrm>
          </p:grpSpPr>
          <p:sp>
            <p:nvSpPr>
              <p:cNvPr id="36" name="Google Shape;121;p12">
                <a:extLst>
                  <a:ext uri="{FF2B5EF4-FFF2-40B4-BE49-F238E27FC236}">
                    <a16:creationId xmlns:a16="http://schemas.microsoft.com/office/drawing/2014/main" id="{4F80447C-7BD3-44A9-E604-40EC7571AD5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D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22;p12">
                <a:extLst>
                  <a:ext uri="{FF2B5EF4-FFF2-40B4-BE49-F238E27FC236}">
                    <a16:creationId xmlns:a16="http://schemas.microsoft.com/office/drawing/2014/main" id="{AA495A82-3A10-2692-2610-0BAD14F17B91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133;p12">
              <a:extLst>
                <a:ext uri="{FF2B5EF4-FFF2-40B4-BE49-F238E27FC236}">
                  <a16:creationId xmlns:a16="http://schemas.microsoft.com/office/drawing/2014/main" id="{8ED02C0C-605F-AAA5-FC1A-138CDA784520}"/>
                </a:ext>
              </a:extLst>
            </p:cNvPr>
            <p:cNvSpPr txBox="1"/>
            <p:nvPr/>
          </p:nvSpPr>
          <p:spPr>
            <a:xfrm>
              <a:off x="1272847" y="3811568"/>
              <a:ext cx="898200" cy="832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chemeClr val="bg2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</a:t>
              </a:r>
              <a:r>
                <a:rPr lang="en-US" sz="4400" dirty="0">
                  <a:solidFill>
                    <a:schemeClr val="bg2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4</a:t>
              </a:r>
              <a:endParaRPr dirty="0">
                <a:solidFill>
                  <a:schemeClr val="bg2"/>
                </a:solidFill>
              </a:endParaRPr>
            </a:p>
          </p:txBody>
        </p:sp>
      </p:grpSp>
      <p:sp>
        <p:nvSpPr>
          <p:cNvPr id="38" name="Google Shape;140;p12">
            <a:extLst>
              <a:ext uri="{FF2B5EF4-FFF2-40B4-BE49-F238E27FC236}">
                <a16:creationId xmlns:a16="http://schemas.microsoft.com/office/drawing/2014/main" id="{26AC1E0A-CF3F-2664-221B-6EC1440DC343}"/>
              </a:ext>
            </a:extLst>
          </p:cNvPr>
          <p:cNvSpPr txBox="1"/>
          <p:nvPr/>
        </p:nvSpPr>
        <p:spPr>
          <a:xfrm>
            <a:off x="2740756" y="9174337"/>
            <a:ext cx="516437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CA" sz="3200" b="1" dirty="0">
                <a:solidFill>
                  <a:srgbClr val="F9D548"/>
                </a:solidFill>
                <a:latin typeface="Archivo Black"/>
              </a:rPr>
              <a:t>Recommendations</a:t>
            </a:r>
            <a:endParaRPr sz="3200" b="1" dirty="0">
              <a:solidFill>
                <a:srgbClr val="F9D548"/>
              </a:solidFill>
              <a:latin typeface="Archivo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74BD">
            <a:alpha val="96000"/>
          </a:srgbClr>
        </a:solidFill>
        <a:effectLst/>
      </p:bgPr>
    </p:bg>
    <p:spTree>
      <p:nvGrpSpPr>
        <p:cNvPr id="1" name="Shape 518">
          <a:extLst>
            <a:ext uri="{FF2B5EF4-FFF2-40B4-BE49-F238E27FC236}">
              <a16:creationId xmlns:a16="http://schemas.microsoft.com/office/drawing/2014/main" id="{51E9BEE5-9F8C-6260-FECD-9920E9001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75336C-9391-BD4E-AE3D-D3754CEF5630}"/>
              </a:ext>
            </a:extLst>
          </p:cNvPr>
          <p:cNvSpPr/>
          <p:nvPr/>
        </p:nvSpPr>
        <p:spPr>
          <a:xfrm>
            <a:off x="3886146" y="4104195"/>
            <a:ext cx="10309233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3714951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74BD">
            <a:alpha val="91000"/>
          </a:srgbClr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A6C87CE-F54D-0A13-6797-31C2CEA09FB4}"/>
              </a:ext>
            </a:extLst>
          </p:cNvPr>
          <p:cNvGrpSpPr/>
          <p:nvPr/>
        </p:nvGrpSpPr>
        <p:grpSpPr>
          <a:xfrm>
            <a:off x="494659" y="-767318"/>
            <a:ext cx="18514672" cy="10331254"/>
            <a:chOff x="494659" y="-767318"/>
            <a:chExt cx="18514672" cy="10331254"/>
          </a:xfrm>
        </p:grpSpPr>
        <p:grpSp>
          <p:nvGrpSpPr>
            <p:cNvPr id="350" name="Google Shape;350;p15"/>
            <p:cNvGrpSpPr/>
            <p:nvPr/>
          </p:nvGrpSpPr>
          <p:grpSpPr>
            <a:xfrm>
              <a:off x="494659" y="578402"/>
              <a:ext cx="17298683" cy="8985534"/>
              <a:chOff x="0" y="-38100"/>
              <a:chExt cx="4556032" cy="2366560"/>
            </a:xfrm>
          </p:grpSpPr>
          <p:sp>
            <p:nvSpPr>
              <p:cNvPr id="351" name="Google Shape;351;p15"/>
              <p:cNvSpPr/>
              <p:nvPr/>
            </p:nvSpPr>
            <p:spPr>
              <a:xfrm>
                <a:off x="0" y="0"/>
                <a:ext cx="4556032" cy="2328460"/>
              </a:xfrm>
              <a:custGeom>
                <a:avLst/>
                <a:gdLst/>
                <a:ahLst/>
                <a:cxnLst/>
                <a:rect l="l" t="t" r="r" b="b"/>
                <a:pathLst>
                  <a:path w="4556032" h="2328460" extrusionOk="0">
                    <a:moveTo>
                      <a:pt x="22825" y="0"/>
                    </a:moveTo>
                    <a:lnTo>
                      <a:pt x="4533207" y="0"/>
                    </a:lnTo>
                    <a:cubicBezTo>
                      <a:pt x="4545812" y="0"/>
                      <a:pt x="4556032" y="10219"/>
                      <a:pt x="4556032" y="22825"/>
                    </a:cubicBezTo>
                    <a:lnTo>
                      <a:pt x="4556032" y="2305636"/>
                    </a:lnTo>
                    <a:cubicBezTo>
                      <a:pt x="4556032" y="2318241"/>
                      <a:pt x="4545812" y="2328460"/>
                      <a:pt x="4533207" y="2328460"/>
                    </a:cubicBezTo>
                    <a:lnTo>
                      <a:pt x="22825" y="2328460"/>
                    </a:lnTo>
                    <a:cubicBezTo>
                      <a:pt x="10219" y="2328460"/>
                      <a:pt x="0" y="2318241"/>
                      <a:pt x="0" y="2305636"/>
                    </a:cubicBezTo>
                    <a:lnTo>
                      <a:pt x="0" y="22825"/>
                    </a:lnTo>
                    <a:cubicBezTo>
                      <a:pt x="0" y="10219"/>
                      <a:pt x="10219" y="0"/>
                      <a:pt x="228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rnd" cmpd="sng">
                <a:solidFill>
                  <a:srgbClr val="3D726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5"/>
              <p:cNvSpPr txBox="1"/>
              <p:nvPr/>
            </p:nvSpPr>
            <p:spPr>
              <a:xfrm>
                <a:off x="0" y="-38100"/>
                <a:ext cx="4556032" cy="2366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53" name="Google Shape;35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933040" y="3950467"/>
              <a:ext cx="2753825" cy="507413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4" name="Google Shape;354;p15"/>
            <p:cNvGrpSpPr/>
            <p:nvPr/>
          </p:nvGrpSpPr>
          <p:grpSpPr>
            <a:xfrm>
              <a:off x="13712345" y="-450318"/>
              <a:ext cx="2460387" cy="2460387"/>
              <a:chOff x="0" y="0"/>
              <a:chExt cx="812800" cy="812800"/>
            </a:xfrm>
          </p:grpSpPr>
          <p:sp>
            <p:nvSpPr>
              <p:cNvPr id="355" name="Google Shape;355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6A4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" name="Google Shape;357;p15"/>
            <p:cNvGrpSpPr/>
            <p:nvPr/>
          </p:nvGrpSpPr>
          <p:grpSpPr>
            <a:xfrm>
              <a:off x="15088839" y="607875"/>
              <a:ext cx="1247507" cy="1247507"/>
              <a:chOff x="0" y="0"/>
              <a:chExt cx="812800" cy="812800"/>
            </a:xfrm>
          </p:grpSpPr>
          <p:sp>
            <p:nvSpPr>
              <p:cNvPr id="358" name="Google Shape;35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5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" name="Google Shape;360;p15"/>
            <p:cNvGrpSpPr/>
            <p:nvPr/>
          </p:nvGrpSpPr>
          <p:grpSpPr>
            <a:xfrm>
              <a:off x="15552526" y="-767318"/>
              <a:ext cx="3456805" cy="3456805"/>
              <a:chOff x="0" y="0"/>
              <a:chExt cx="812800" cy="812800"/>
            </a:xfrm>
          </p:grpSpPr>
          <p:sp>
            <p:nvSpPr>
              <p:cNvPr id="361" name="Google Shape;361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BBA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" name="Google Shape;363;p15"/>
            <p:cNvGrpSpPr/>
            <p:nvPr/>
          </p:nvGrpSpPr>
          <p:grpSpPr>
            <a:xfrm>
              <a:off x="15446647" y="1582111"/>
              <a:ext cx="1224737" cy="1224737"/>
              <a:chOff x="0" y="0"/>
              <a:chExt cx="812800" cy="812800"/>
            </a:xfrm>
          </p:grpSpPr>
          <p:sp>
            <p:nvSpPr>
              <p:cNvPr id="364" name="Google Shape;36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392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" name="Google Shape;366;p15"/>
            <p:cNvGrpSpPr/>
            <p:nvPr/>
          </p:nvGrpSpPr>
          <p:grpSpPr>
            <a:xfrm>
              <a:off x="16336346" y="2010068"/>
              <a:ext cx="2567951" cy="2567951"/>
              <a:chOff x="0" y="0"/>
              <a:chExt cx="812800" cy="812800"/>
            </a:xfrm>
          </p:grpSpPr>
          <p:sp>
            <p:nvSpPr>
              <p:cNvPr id="367" name="Google Shape;36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6A4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" name="Google Shape;369;p15"/>
            <p:cNvGrpSpPr/>
            <p:nvPr/>
          </p:nvGrpSpPr>
          <p:grpSpPr>
            <a:xfrm>
              <a:off x="14942538" y="2783540"/>
              <a:ext cx="627597" cy="627597"/>
              <a:chOff x="0" y="0"/>
              <a:chExt cx="812800" cy="812800"/>
            </a:xfrm>
          </p:grpSpPr>
          <p:sp>
            <p:nvSpPr>
              <p:cNvPr id="370" name="Google Shape;37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6A4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" name="Google Shape;372;p15"/>
            <p:cNvGrpSpPr/>
            <p:nvPr/>
          </p:nvGrpSpPr>
          <p:grpSpPr>
            <a:xfrm>
              <a:off x="16688530" y="5190388"/>
              <a:ext cx="393411" cy="393411"/>
              <a:chOff x="0" y="0"/>
              <a:chExt cx="812800" cy="812800"/>
            </a:xfrm>
          </p:grpSpPr>
          <p:sp>
            <p:nvSpPr>
              <p:cNvPr id="373" name="Google Shape;37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6A4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" name="Google Shape;375;p15"/>
            <p:cNvGrpSpPr/>
            <p:nvPr/>
          </p:nvGrpSpPr>
          <p:grpSpPr>
            <a:xfrm>
              <a:off x="12423802" y="2194479"/>
              <a:ext cx="457365" cy="457365"/>
              <a:chOff x="0" y="0"/>
              <a:chExt cx="812800" cy="812800"/>
            </a:xfrm>
          </p:grpSpPr>
          <p:sp>
            <p:nvSpPr>
              <p:cNvPr id="376" name="Google Shape;376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392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" name="Google Shape;378;p15"/>
            <p:cNvGrpSpPr/>
            <p:nvPr/>
          </p:nvGrpSpPr>
          <p:grpSpPr>
            <a:xfrm>
              <a:off x="15327039" y="3282753"/>
              <a:ext cx="243096" cy="243096"/>
              <a:chOff x="0" y="0"/>
              <a:chExt cx="812800" cy="812800"/>
            </a:xfrm>
          </p:grpSpPr>
          <p:sp>
            <p:nvSpPr>
              <p:cNvPr id="379" name="Google Shape;379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5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1" name="Google Shape;381;p15"/>
            <p:cNvGrpSpPr/>
            <p:nvPr/>
          </p:nvGrpSpPr>
          <p:grpSpPr>
            <a:xfrm>
              <a:off x="15759191" y="3461159"/>
              <a:ext cx="129381" cy="129381"/>
              <a:chOff x="0" y="0"/>
              <a:chExt cx="812800" cy="812800"/>
            </a:xfrm>
          </p:grpSpPr>
          <p:sp>
            <p:nvSpPr>
              <p:cNvPr id="382" name="Google Shape;38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BBA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4" name="Google Shape;384;p15"/>
            <p:cNvGrpSpPr/>
            <p:nvPr/>
          </p:nvGrpSpPr>
          <p:grpSpPr>
            <a:xfrm>
              <a:off x="17588985" y="3965651"/>
              <a:ext cx="1224737" cy="1224737"/>
              <a:chOff x="0" y="0"/>
              <a:chExt cx="812800" cy="812800"/>
            </a:xfrm>
          </p:grpSpPr>
          <p:sp>
            <p:nvSpPr>
              <p:cNvPr id="385" name="Google Shape;385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5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" name="Google Shape;387;p15"/>
            <p:cNvGrpSpPr/>
            <p:nvPr/>
          </p:nvGrpSpPr>
          <p:grpSpPr>
            <a:xfrm>
              <a:off x="12881167" y="-176475"/>
              <a:ext cx="1568701" cy="1568701"/>
              <a:chOff x="0" y="0"/>
              <a:chExt cx="812800" cy="812800"/>
            </a:xfrm>
          </p:grpSpPr>
          <p:sp>
            <p:nvSpPr>
              <p:cNvPr id="388" name="Google Shape;38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BBA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15"/>
            <p:cNvGrpSpPr/>
            <p:nvPr/>
          </p:nvGrpSpPr>
          <p:grpSpPr>
            <a:xfrm>
              <a:off x="14449868" y="-494783"/>
              <a:ext cx="1102658" cy="1102658"/>
              <a:chOff x="0" y="0"/>
              <a:chExt cx="812800" cy="812800"/>
            </a:xfrm>
          </p:grpSpPr>
          <p:sp>
            <p:nvSpPr>
              <p:cNvPr id="391" name="Google Shape;391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392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9" name="Google Shape;399;p15"/>
            <p:cNvSpPr txBox="1"/>
            <p:nvPr/>
          </p:nvSpPr>
          <p:spPr>
            <a:xfrm>
              <a:off x="910649" y="774225"/>
              <a:ext cx="2569970" cy="886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0" i="0" u="none" strike="noStrike" cap="none" dirty="0">
                  <a:solidFill>
                    <a:srgbClr val="603117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ABOUT</a:t>
              </a:r>
              <a:endParaRPr sz="1000" dirty="0">
                <a:solidFill>
                  <a:srgbClr val="603117"/>
                </a:solidFill>
              </a:endParaRPr>
            </a:p>
          </p:txBody>
        </p:sp>
        <p:sp>
          <p:nvSpPr>
            <p:cNvPr id="402" name="Google Shape;402;p15"/>
            <p:cNvSpPr txBox="1"/>
            <p:nvPr/>
          </p:nvSpPr>
          <p:spPr>
            <a:xfrm>
              <a:off x="1152523" y="4982069"/>
              <a:ext cx="4670756" cy="43088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Walmart</a:t>
              </a: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is an American multinational retail corporation that operates a chain of hypermarkets, discount department stores, and grocery stores.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It's known for its commitment to </a:t>
              </a:r>
              <a:r>
                <a:rPr kumimoji="0" lang="en-US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everyday low prices</a:t>
              </a: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and a wide range of products.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5D52E5-B3E3-ED72-FD92-26DEA1619E98}"/>
                </a:ext>
              </a:extLst>
            </p:cNvPr>
            <p:cNvGrpSpPr/>
            <p:nvPr/>
          </p:nvGrpSpPr>
          <p:grpSpPr>
            <a:xfrm>
              <a:off x="6293231" y="4850184"/>
              <a:ext cx="6051978" cy="4482933"/>
              <a:chOff x="6550430" y="5474506"/>
              <a:chExt cx="6051978" cy="4482933"/>
            </a:xfrm>
          </p:grpSpPr>
          <p:sp>
            <p:nvSpPr>
              <p:cNvPr id="400" name="Google Shape;400;p15"/>
              <p:cNvSpPr txBox="1"/>
              <p:nvPr/>
            </p:nvSpPr>
            <p:spPr>
              <a:xfrm>
                <a:off x="6550430" y="5474506"/>
                <a:ext cx="6051978" cy="590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dirty="0">
                    <a:solidFill>
                      <a:srgbClr val="603117"/>
                    </a:solidFill>
                    <a:latin typeface="Archivo Black"/>
                    <a:ea typeface="Archivo Black"/>
                    <a:cs typeface="Archivo Black"/>
                    <a:sym typeface="Archivo Black"/>
                  </a:rPr>
                  <a:t>Services:</a:t>
                </a:r>
                <a:endParaRPr dirty="0">
                  <a:solidFill>
                    <a:srgbClr val="603117"/>
                  </a:solidFill>
                </a:endParaRPr>
              </a:p>
            </p:txBody>
          </p:sp>
          <p:sp>
            <p:nvSpPr>
              <p:cNvPr id="403" name="Google Shape;403;p15"/>
              <p:cNvSpPr txBox="1"/>
              <p:nvPr/>
            </p:nvSpPr>
            <p:spPr>
              <a:xfrm>
                <a:off x="6587522" y="6264120"/>
                <a:ext cx="4426255" cy="3693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Offers a wide range of products: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From groceries to electronics, clothing, and home goods.</a:t>
                </a:r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E-commerce: 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Walmart has a strong online presence, offering online shopping and delivery services.</a:t>
                </a:r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</a:pPr>
                <a:endParaRPr lang="en-US" alt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04" name="Google Shape;404;p15"/>
            <p:cNvSpPr/>
            <p:nvPr/>
          </p:nvSpPr>
          <p:spPr>
            <a:xfrm rot="2977784">
              <a:off x="16221843" y="8276152"/>
              <a:ext cx="1046562" cy="1046562"/>
            </a:xfrm>
            <a:custGeom>
              <a:avLst/>
              <a:gdLst/>
              <a:ahLst/>
              <a:cxnLst/>
              <a:rect l="l" t="t" r="r" b="b"/>
              <a:pathLst>
                <a:path w="1046562" h="1046562" extrusionOk="0">
                  <a:moveTo>
                    <a:pt x="0" y="0"/>
                  </a:moveTo>
                  <a:lnTo>
                    <a:pt x="1046562" y="0"/>
                  </a:lnTo>
                  <a:lnTo>
                    <a:pt x="1046562" y="1046561"/>
                  </a:lnTo>
                  <a:lnTo>
                    <a:pt x="0" y="10465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C130D2E-B56A-E722-E2B4-88840A95381C}"/>
                </a:ext>
              </a:extLst>
            </p:cNvPr>
            <p:cNvGrpSpPr/>
            <p:nvPr/>
          </p:nvGrpSpPr>
          <p:grpSpPr>
            <a:xfrm>
              <a:off x="1008330" y="1907865"/>
              <a:ext cx="2928582" cy="2641450"/>
              <a:chOff x="1289003" y="3227294"/>
              <a:chExt cx="3453257" cy="3453257"/>
            </a:xfrm>
          </p:grpSpPr>
          <p:grpSp>
            <p:nvGrpSpPr>
              <p:cNvPr id="393" name="Google Shape;393;p15"/>
              <p:cNvGrpSpPr/>
              <p:nvPr/>
            </p:nvGrpSpPr>
            <p:grpSpPr>
              <a:xfrm>
                <a:off x="1289003" y="3227294"/>
                <a:ext cx="3453257" cy="3453257"/>
                <a:chOff x="0" y="0"/>
                <a:chExt cx="812800" cy="812800"/>
              </a:xfrm>
            </p:grpSpPr>
            <p:sp>
              <p:nvSpPr>
                <p:cNvPr id="394" name="Google Shape;394;p15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 extrusionOk="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EBBA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15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405" name="Google Shape;405;p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32075" y="3856626"/>
                <a:ext cx="1967138" cy="2195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E09083C-3BDC-258D-D3C7-F6C116E2E2F0}"/>
                </a:ext>
              </a:extLst>
            </p:cNvPr>
            <p:cNvGrpSpPr/>
            <p:nvPr/>
          </p:nvGrpSpPr>
          <p:grpSpPr>
            <a:xfrm>
              <a:off x="6283192" y="1821036"/>
              <a:ext cx="3036028" cy="2691290"/>
              <a:chOff x="7630127" y="3525849"/>
              <a:chExt cx="3453257" cy="3453257"/>
            </a:xfrm>
          </p:grpSpPr>
          <p:grpSp>
            <p:nvGrpSpPr>
              <p:cNvPr id="396" name="Google Shape;396;p15"/>
              <p:cNvGrpSpPr/>
              <p:nvPr/>
            </p:nvGrpSpPr>
            <p:grpSpPr>
              <a:xfrm>
                <a:off x="7630127" y="3525849"/>
                <a:ext cx="3453257" cy="3453257"/>
                <a:chOff x="0" y="0"/>
                <a:chExt cx="812800" cy="812800"/>
              </a:xfrm>
            </p:grpSpPr>
            <p:sp>
              <p:nvSpPr>
                <p:cNvPr id="397" name="Google Shape;397;p15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 extrusionOk="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EBBA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15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406" name="Google Shape;406;p1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402575" y="4125800"/>
                <a:ext cx="2114988" cy="2035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" name="Picture 13" descr="A blue and black logo&#10;&#10;Description automatically generated">
              <a:extLst>
                <a:ext uri="{FF2B5EF4-FFF2-40B4-BE49-F238E27FC236}">
                  <a16:creationId xmlns:a16="http://schemas.microsoft.com/office/drawing/2014/main" id="{70276998-77AE-374D-7E16-939EBB7BF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38695" y="489367"/>
              <a:ext cx="4388321" cy="15297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4"/>
          <p:cNvSpPr/>
          <p:nvPr/>
        </p:nvSpPr>
        <p:spPr>
          <a:xfrm>
            <a:off x="0" y="-4539907"/>
            <a:ext cx="18288000" cy="8164781"/>
          </a:xfrm>
          <a:custGeom>
            <a:avLst/>
            <a:gdLst/>
            <a:ahLst/>
            <a:cxnLst/>
            <a:rect l="l" t="t" r="r" b="b"/>
            <a:pathLst>
              <a:path w="1868429" h="834171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791838"/>
                </a:lnTo>
                <a:cubicBezTo>
                  <a:pt x="1868429" y="803065"/>
                  <a:pt x="1863969" y="813833"/>
                  <a:pt x="1856030" y="821772"/>
                </a:cubicBezTo>
                <a:cubicBezTo>
                  <a:pt x="1848091" y="829711"/>
                  <a:pt x="1837324" y="834171"/>
                  <a:pt x="1826096" y="834171"/>
                </a:cubicBezTo>
                <a:lnTo>
                  <a:pt x="42333" y="834171"/>
                </a:lnTo>
                <a:cubicBezTo>
                  <a:pt x="31106" y="834171"/>
                  <a:pt x="20338" y="829711"/>
                  <a:pt x="12399" y="821772"/>
                </a:cubicBezTo>
                <a:cubicBezTo>
                  <a:pt x="4460" y="813833"/>
                  <a:pt x="0" y="803065"/>
                  <a:pt x="0" y="791838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14"/>
          <p:cNvSpPr txBox="1"/>
          <p:nvPr/>
        </p:nvSpPr>
        <p:spPr>
          <a:xfrm>
            <a:off x="1088613" y="1620459"/>
            <a:ext cx="15787037" cy="1015663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 dirty="0">
                <a:solidFill>
                  <a:srgbClr val="F9D548"/>
                </a:solidFill>
                <a:latin typeface="Copperplate Gothic Bold" panose="020E0705020206020404" pitchFamily="34" charset="0"/>
                <a:ea typeface="Archivo Black"/>
                <a:cs typeface="Archivo Black"/>
                <a:sym typeface="Archivo Black"/>
              </a:rPr>
              <a:t>WELCOME TO PRESENTATION</a:t>
            </a:r>
            <a:endParaRPr sz="1200" dirty="0">
              <a:latin typeface="Copperplate Gothic Bold" panose="020E0705020206020404" pitchFamily="34" charset="0"/>
            </a:endParaRPr>
          </a:p>
        </p:txBody>
      </p:sp>
      <p:pic>
        <p:nvPicPr>
          <p:cNvPr id="181" name="Google Shape;1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88612" y="3624875"/>
            <a:ext cx="2177225" cy="64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9F9BECA7-4243-2E1C-BAFE-C0F50E18C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0252" y="-74613"/>
            <a:ext cx="3407748" cy="1187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D462C7-ABC2-8366-70C1-420111CCF97B}"/>
              </a:ext>
            </a:extLst>
          </p:cNvPr>
          <p:cNvSpPr txBox="1"/>
          <p:nvPr/>
        </p:nvSpPr>
        <p:spPr>
          <a:xfrm>
            <a:off x="11875947" y="2789339"/>
            <a:ext cx="4878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By: Nilesh Kokulwar</a:t>
            </a:r>
            <a:endParaRPr lang="en-CA" sz="40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4BD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415C3E3-7CAB-D8E1-BC9C-45E831DC1DF2}"/>
              </a:ext>
            </a:extLst>
          </p:cNvPr>
          <p:cNvGrpSpPr/>
          <p:nvPr/>
        </p:nvGrpSpPr>
        <p:grpSpPr>
          <a:xfrm>
            <a:off x="-2545682" y="349196"/>
            <a:ext cx="22714637" cy="12231013"/>
            <a:chOff x="-2545682" y="349196"/>
            <a:chExt cx="22714637" cy="122310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EEA0102-CF41-A8D4-5F24-872923E4D32C}"/>
                </a:ext>
              </a:extLst>
            </p:cNvPr>
            <p:cNvGrpSpPr/>
            <p:nvPr/>
          </p:nvGrpSpPr>
          <p:grpSpPr>
            <a:xfrm>
              <a:off x="-2545682" y="349196"/>
              <a:ext cx="22714637" cy="12231013"/>
              <a:chOff x="-2545682" y="349196"/>
              <a:chExt cx="22714637" cy="12231013"/>
            </a:xfrm>
          </p:grpSpPr>
          <p:sp>
            <p:nvSpPr>
              <p:cNvPr id="153" name="Google Shape;153;p13"/>
              <p:cNvSpPr/>
              <p:nvPr/>
            </p:nvSpPr>
            <p:spPr>
              <a:xfrm>
                <a:off x="667302" y="1468704"/>
                <a:ext cx="17620698" cy="8669102"/>
              </a:xfrm>
              <a:custGeom>
                <a:avLst/>
                <a:gdLst/>
                <a:ahLst/>
                <a:cxnLst/>
                <a:rect l="l" t="t" r="r" b="b"/>
                <a:pathLst>
                  <a:path w="1800253" h="885696" extrusionOk="0">
                    <a:moveTo>
                      <a:pt x="43937" y="0"/>
                    </a:moveTo>
                    <a:lnTo>
                      <a:pt x="1756317" y="0"/>
                    </a:lnTo>
                    <a:cubicBezTo>
                      <a:pt x="1780582" y="0"/>
                      <a:pt x="1800253" y="19671"/>
                      <a:pt x="1800253" y="43937"/>
                    </a:cubicBezTo>
                    <a:lnTo>
                      <a:pt x="1800253" y="841759"/>
                    </a:lnTo>
                    <a:cubicBezTo>
                      <a:pt x="1800253" y="853412"/>
                      <a:pt x="1795624" y="864587"/>
                      <a:pt x="1787384" y="872827"/>
                    </a:cubicBezTo>
                    <a:cubicBezTo>
                      <a:pt x="1779145" y="881067"/>
                      <a:pt x="1767969" y="885696"/>
                      <a:pt x="1756317" y="885696"/>
                    </a:cubicBezTo>
                    <a:lnTo>
                      <a:pt x="43937" y="885696"/>
                    </a:lnTo>
                    <a:cubicBezTo>
                      <a:pt x="19671" y="885696"/>
                      <a:pt x="0" y="866025"/>
                      <a:pt x="0" y="841759"/>
                    </a:cubicBezTo>
                    <a:lnTo>
                      <a:pt x="0" y="43937"/>
                    </a:lnTo>
                    <a:cubicBezTo>
                      <a:pt x="0" y="19671"/>
                      <a:pt x="19671" y="0"/>
                      <a:pt x="43937" y="0"/>
                    </a:cubicBezTo>
                    <a:close/>
                  </a:path>
                </a:pathLst>
              </a:custGeom>
              <a:solidFill>
                <a:srgbClr val="F9D547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54" name="Google Shape;154;p13"/>
              <p:cNvPicPr preferRelativeResize="0">
                <a:picLocks/>
              </p:cNvPicPr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2545682" y="349196"/>
                <a:ext cx="9710980" cy="98504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5" name="Google Shape;155;p13"/>
              <p:cNvSpPr/>
              <p:nvPr/>
            </p:nvSpPr>
            <p:spPr>
              <a:xfrm>
                <a:off x="1290477" y="763094"/>
                <a:ext cx="395617" cy="321529"/>
              </a:xfrm>
              <a:custGeom>
                <a:avLst/>
                <a:gdLst/>
                <a:ahLst/>
                <a:cxnLst/>
                <a:rect l="l" t="t" r="r" b="b"/>
                <a:pathLst>
                  <a:path w="395617" h="321529" extrusionOk="0">
                    <a:moveTo>
                      <a:pt x="0" y="0"/>
                    </a:moveTo>
                    <a:lnTo>
                      <a:pt x="395617" y="0"/>
                    </a:lnTo>
                    <a:lnTo>
                      <a:pt x="395617" y="321529"/>
                    </a:lnTo>
                    <a:lnTo>
                      <a:pt x="0" y="321529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grpSp>
            <p:nvGrpSpPr>
              <p:cNvPr id="156" name="Google Shape;156;p13"/>
              <p:cNvGrpSpPr/>
              <p:nvPr/>
            </p:nvGrpSpPr>
            <p:grpSpPr>
              <a:xfrm>
                <a:off x="16407042" y="8818296"/>
                <a:ext cx="3761913" cy="3761913"/>
                <a:chOff x="0" y="0"/>
                <a:chExt cx="812800" cy="812800"/>
              </a:xfrm>
            </p:grpSpPr>
            <p:sp>
              <p:nvSpPr>
                <p:cNvPr id="157" name="Google Shape;157;p1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 extrusionOk="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0" cap="sq" cmpd="sng">
                  <a:solidFill>
                    <a:srgbClr val="045C5D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13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47722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9" name="Google Shape;159;p13"/>
              <p:cNvSpPr txBox="1"/>
              <p:nvPr/>
            </p:nvSpPr>
            <p:spPr>
              <a:xfrm>
                <a:off x="8499422" y="1799031"/>
                <a:ext cx="9788577" cy="8014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342900" marR="0" lvl="0" indent="-34290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3600" b="1" dirty="0"/>
                  <a:t>Objective</a:t>
                </a:r>
                <a:r>
                  <a:rPr lang="en-US" sz="4000" dirty="0"/>
                  <a:t>: To analyze Walmart's dataset and extract actionable insights for better marketing strategies.</a:t>
                </a:r>
              </a:p>
              <a:p>
                <a:pPr marL="342900" marR="0" lvl="0" indent="-34290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sz="40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b="1" dirty="0"/>
                  <a:t>Key Tasks</a:t>
                </a:r>
                <a:r>
                  <a:rPr lang="en-US" sz="3600" dirty="0"/>
                  <a:t>:</a:t>
                </a:r>
              </a:p>
              <a:p>
                <a:endParaRPr lang="en-US" sz="36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sz="3600" dirty="0"/>
                  <a:t>Data Cleaning and Preprocessing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sz="3600" dirty="0"/>
                  <a:t>Exploratory Data Analysis (EDA)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sz="3600" dirty="0"/>
                  <a:t>Advanced Analysis (e.g., </a:t>
                </a:r>
                <a:r>
                  <a:rPr lang="en-US" sz="3600" b="1" dirty="0"/>
                  <a:t>Churn Analysis</a:t>
                </a:r>
                <a:r>
                  <a:rPr lang="en-US" sz="3600" dirty="0"/>
                  <a:t>, </a:t>
                </a:r>
                <a:r>
                  <a:rPr lang="en-US" sz="3600" b="1" dirty="0"/>
                  <a:t>Product Lifetime Value</a:t>
                </a:r>
                <a:r>
                  <a:rPr lang="en-US" sz="3600" dirty="0"/>
                  <a:t> etc.)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sz="3600" dirty="0"/>
                  <a:t>SWOT Analysis and Recommendations</a:t>
                </a:r>
              </a:p>
              <a:p>
                <a:pPr marL="342900" marR="0" lvl="0" indent="-34290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CA" sz="3200" b="1" dirty="0"/>
              </a:p>
            </p:txBody>
          </p:sp>
          <p:sp>
            <p:nvSpPr>
              <p:cNvPr id="164" name="Google Shape;164;p13"/>
              <p:cNvSpPr txBox="1"/>
              <p:nvPr/>
            </p:nvSpPr>
            <p:spPr>
              <a:xfrm>
                <a:off x="1894235" y="780984"/>
                <a:ext cx="534293" cy="257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LOGO</a:t>
                </a:r>
                <a:endParaRPr/>
              </a:p>
            </p:txBody>
          </p:sp>
          <p:sp>
            <p:nvSpPr>
              <p:cNvPr id="165" name="Google Shape;165;p13"/>
              <p:cNvSpPr txBox="1"/>
              <p:nvPr/>
            </p:nvSpPr>
            <p:spPr>
              <a:xfrm>
                <a:off x="7165298" y="365485"/>
                <a:ext cx="724552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0" i="0" u="none" strike="noStrike" cap="none" dirty="0">
                    <a:solidFill>
                      <a:schemeClr val="accent2">
                        <a:lumMod val="75000"/>
                      </a:schemeClr>
                    </a:solidFill>
                    <a:latin typeface="Archivo Black"/>
                    <a:ea typeface="Archivo Black"/>
                    <a:cs typeface="Archivo Black"/>
                    <a:sym typeface="Archivo Black"/>
                  </a:rPr>
                  <a:t>Project Overview</a:t>
                </a:r>
                <a:endParaRPr sz="11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166" name="Google Shape;16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05396" y="1953255"/>
              <a:ext cx="2767350" cy="81845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4BD"/>
        </a:solidFill>
        <a:effectLst/>
      </p:bgPr>
    </p:bg>
    <p:spTree>
      <p:nvGrpSpPr>
        <p:cNvPr id="1" name="Shape 152">
          <a:extLst>
            <a:ext uri="{FF2B5EF4-FFF2-40B4-BE49-F238E27FC236}">
              <a16:creationId xmlns:a16="http://schemas.microsoft.com/office/drawing/2014/main" id="{A489C7AC-B55C-EB25-4CE2-1324B3071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2D63BFA-6262-B25E-96CA-7A5E82A2A3EC}"/>
              </a:ext>
            </a:extLst>
          </p:cNvPr>
          <p:cNvGrpSpPr/>
          <p:nvPr/>
        </p:nvGrpSpPr>
        <p:grpSpPr>
          <a:xfrm>
            <a:off x="-3170904" y="0"/>
            <a:ext cx="23133381" cy="12580209"/>
            <a:chOff x="-2453803" y="0"/>
            <a:chExt cx="22622758" cy="12580209"/>
          </a:xfrm>
        </p:grpSpPr>
        <p:sp>
          <p:nvSpPr>
            <p:cNvPr id="153" name="Google Shape;153;p13">
              <a:extLst>
                <a:ext uri="{FF2B5EF4-FFF2-40B4-BE49-F238E27FC236}">
                  <a16:creationId xmlns:a16="http://schemas.microsoft.com/office/drawing/2014/main" id="{BF37E002-A675-5BFA-82C2-6FC19AD45B07}"/>
                </a:ext>
              </a:extLst>
            </p:cNvPr>
            <p:cNvSpPr/>
            <p:nvPr/>
          </p:nvSpPr>
          <p:spPr>
            <a:xfrm>
              <a:off x="667302" y="1468704"/>
              <a:ext cx="17620698" cy="8669102"/>
            </a:xfrm>
            <a:custGeom>
              <a:avLst/>
              <a:gdLst/>
              <a:ahLst/>
              <a:cxnLst/>
              <a:rect l="l" t="t" r="r" b="b"/>
              <a:pathLst>
                <a:path w="1800253" h="885696" extrusionOk="0">
                  <a:moveTo>
                    <a:pt x="43937" y="0"/>
                  </a:moveTo>
                  <a:lnTo>
                    <a:pt x="1756317" y="0"/>
                  </a:lnTo>
                  <a:cubicBezTo>
                    <a:pt x="1780582" y="0"/>
                    <a:pt x="1800253" y="19671"/>
                    <a:pt x="1800253" y="43937"/>
                  </a:cubicBezTo>
                  <a:lnTo>
                    <a:pt x="1800253" y="841759"/>
                  </a:lnTo>
                  <a:cubicBezTo>
                    <a:pt x="1800253" y="853412"/>
                    <a:pt x="1795624" y="864587"/>
                    <a:pt x="1787384" y="872827"/>
                  </a:cubicBezTo>
                  <a:cubicBezTo>
                    <a:pt x="1779145" y="881067"/>
                    <a:pt x="1767969" y="885696"/>
                    <a:pt x="1756317" y="885696"/>
                  </a:cubicBezTo>
                  <a:lnTo>
                    <a:pt x="43937" y="885696"/>
                  </a:lnTo>
                  <a:cubicBezTo>
                    <a:pt x="19671" y="885696"/>
                    <a:pt x="0" y="866025"/>
                    <a:pt x="0" y="841759"/>
                  </a:cubicBezTo>
                  <a:lnTo>
                    <a:pt x="0" y="43937"/>
                  </a:lnTo>
                  <a:cubicBezTo>
                    <a:pt x="0" y="19671"/>
                    <a:pt x="19671" y="0"/>
                    <a:pt x="43937" y="0"/>
                  </a:cubicBezTo>
                  <a:close/>
                </a:path>
              </a:pathLst>
            </a:custGeom>
            <a:solidFill>
              <a:srgbClr val="F9D547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>
              <a:extLst>
                <a:ext uri="{FF2B5EF4-FFF2-40B4-BE49-F238E27FC236}">
                  <a16:creationId xmlns:a16="http://schemas.microsoft.com/office/drawing/2014/main" id="{0206C13D-6CE4-D5B4-43B8-E7D1D8BF3A45}"/>
                </a:ext>
              </a:extLst>
            </p:cNvPr>
            <p:cNvSpPr/>
            <p:nvPr/>
          </p:nvSpPr>
          <p:spPr>
            <a:xfrm>
              <a:off x="1290477" y="763094"/>
              <a:ext cx="395617" cy="321529"/>
            </a:xfrm>
            <a:custGeom>
              <a:avLst/>
              <a:gdLst/>
              <a:ahLst/>
              <a:cxnLst/>
              <a:rect l="l" t="t" r="r" b="b"/>
              <a:pathLst>
                <a:path w="395617" h="321529" extrusionOk="0">
                  <a:moveTo>
                    <a:pt x="0" y="0"/>
                  </a:moveTo>
                  <a:lnTo>
                    <a:pt x="395617" y="0"/>
                  </a:lnTo>
                  <a:lnTo>
                    <a:pt x="395617" y="321529"/>
                  </a:lnTo>
                  <a:lnTo>
                    <a:pt x="0" y="3215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grpSp>
          <p:nvGrpSpPr>
            <p:cNvPr id="156" name="Google Shape;156;p13">
              <a:extLst>
                <a:ext uri="{FF2B5EF4-FFF2-40B4-BE49-F238E27FC236}">
                  <a16:creationId xmlns:a16="http://schemas.microsoft.com/office/drawing/2014/main" id="{CA4BA2D3-7456-5792-95A8-A03518F32D5C}"/>
                </a:ext>
              </a:extLst>
            </p:cNvPr>
            <p:cNvGrpSpPr/>
            <p:nvPr/>
          </p:nvGrpSpPr>
          <p:grpSpPr>
            <a:xfrm>
              <a:off x="16407042" y="8818296"/>
              <a:ext cx="3761913" cy="3761913"/>
              <a:chOff x="0" y="0"/>
              <a:chExt cx="812800" cy="812800"/>
            </a:xfrm>
          </p:grpSpPr>
          <p:sp>
            <p:nvSpPr>
              <p:cNvPr id="157" name="Google Shape;157;p13">
                <a:extLst>
                  <a:ext uri="{FF2B5EF4-FFF2-40B4-BE49-F238E27FC236}">
                    <a16:creationId xmlns:a16="http://schemas.microsoft.com/office/drawing/2014/main" id="{90096809-2BF9-ED5D-1B7D-993DDB71EA8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0" cap="sq" cmpd="sng">
                <a:solidFill>
                  <a:srgbClr val="045C5D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3">
                <a:extLst>
                  <a:ext uri="{FF2B5EF4-FFF2-40B4-BE49-F238E27FC236}">
                    <a16:creationId xmlns:a16="http://schemas.microsoft.com/office/drawing/2014/main" id="{8AD331AC-0A83-9B69-B329-83C4F1CE50B8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9" name="Google Shape;159;p13">
              <a:extLst>
                <a:ext uri="{FF2B5EF4-FFF2-40B4-BE49-F238E27FC236}">
                  <a16:creationId xmlns:a16="http://schemas.microsoft.com/office/drawing/2014/main" id="{BADEDF22-C815-03CB-8740-A9DECA1EDFD8}"/>
                </a:ext>
              </a:extLst>
            </p:cNvPr>
            <p:cNvSpPr txBox="1"/>
            <p:nvPr/>
          </p:nvSpPr>
          <p:spPr>
            <a:xfrm>
              <a:off x="8155858" y="1468704"/>
              <a:ext cx="10132141" cy="7891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342900" marR="0" lvl="0" indent="-342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sz="2400" b="1" dirty="0"/>
                <a:t>Shape of Dataset: </a:t>
              </a:r>
              <a:r>
                <a:rPr lang="en-CA" sz="2400" b="1" i="0" u="none" strike="noStrike" dirty="0">
                  <a:effectLst/>
                  <a:latin typeface="Aptos Narrow" panose="020B0004020202020204" pitchFamily="34" charset="0"/>
                </a:rPr>
                <a:t>(25340, 34)</a:t>
              </a:r>
              <a:r>
                <a:rPr lang="en-CA" sz="3600" dirty="0"/>
                <a:t>          </a:t>
              </a:r>
              <a:r>
                <a:rPr lang="en-CA" sz="2000" dirty="0"/>
                <a:t>(</a:t>
              </a:r>
              <a:r>
                <a:rPr lang="en-CA" sz="2000" b="1" dirty="0"/>
                <a:t>No. of Rows, No. of Columns</a:t>
              </a:r>
              <a:r>
                <a:rPr lang="en-CA" sz="2000" dirty="0"/>
                <a:t>)</a:t>
              </a:r>
            </a:p>
            <a:p>
              <a:pPr marR="0" lvl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600" b="1" dirty="0"/>
            </a:p>
            <a:p>
              <a:pPr marL="342900" marR="0" lvl="0" indent="-342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en-US" sz="2400" b="1" dirty="0"/>
                <a:t>Key Columns</a:t>
              </a:r>
              <a:r>
                <a:rPr lang="en-US" sz="2800" dirty="0"/>
                <a:t>: </a:t>
              </a:r>
            </a:p>
            <a:p>
              <a:pPr marL="571500" marR="0" lvl="0" indent="-5715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+mj-lt"/>
                <a:buAutoNum type="romanLcPeriod"/>
              </a:pPr>
              <a:r>
                <a:rPr lang="en-US" sz="2400" dirty="0"/>
                <a:t>Category, </a:t>
              </a:r>
            </a:p>
            <a:p>
              <a:pPr marL="571500" marR="0" lvl="0" indent="-5715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+mj-lt"/>
                <a:buAutoNum type="romanLcPeriod"/>
              </a:pPr>
              <a:r>
                <a:rPr lang="en-US" sz="2400" dirty="0" err="1"/>
                <a:t>Sub_category</a:t>
              </a:r>
              <a:r>
                <a:rPr lang="en-US" sz="2400" dirty="0"/>
                <a:t>, </a:t>
              </a:r>
            </a:p>
            <a:p>
              <a:pPr marL="571500" marR="0" lvl="0" indent="-5715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+mj-lt"/>
                <a:buAutoNum type="romanLcPeriod"/>
              </a:pPr>
              <a:r>
                <a:rPr lang="en-US" sz="2400" dirty="0"/>
                <a:t>Brand name, </a:t>
              </a:r>
            </a:p>
            <a:p>
              <a:pPr marL="571500" marR="0" lvl="0" indent="-5715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+mj-lt"/>
                <a:buAutoNum type="romanLcPeriod"/>
              </a:pPr>
              <a:r>
                <a:rPr lang="en-US" sz="2400" dirty="0" err="1"/>
                <a:t>current_price</a:t>
              </a:r>
              <a:r>
                <a:rPr lang="en-US" sz="2400" dirty="0"/>
                <a:t>, </a:t>
              </a:r>
            </a:p>
            <a:p>
              <a:pPr marL="571500" marR="0" lvl="0" indent="-5715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+mj-lt"/>
                <a:buAutoNum type="romanLcPeriod"/>
              </a:pPr>
              <a:r>
                <a:rPr lang="en-US" sz="2400" dirty="0"/>
                <a:t>discount, </a:t>
              </a:r>
            </a:p>
            <a:p>
              <a:pPr marL="571500" marR="0" lvl="0" indent="-5715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+mj-lt"/>
                <a:buAutoNum type="romanLcPeriod"/>
              </a:pPr>
              <a:r>
                <a:rPr lang="en-US" sz="2400" dirty="0"/>
                <a:t>Rating, </a:t>
              </a:r>
            </a:p>
            <a:p>
              <a:pPr marL="571500" marR="0" lvl="0" indent="-5715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+mj-lt"/>
                <a:buAutoNum type="romanLcPeriod"/>
              </a:pPr>
              <a:r>
                <a:rPr lang="en-US" sz="2400" dirty="0"/>
                <a:t>Review </a:t>
              </a:r>
            </a:p>
            <a:p>
              <a:pPr marL="571500" marR="0" lvl="0" indent="-5715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+mj-lt"/>
                <a:buAutoNum type="romanLcPeriod"/>
              </a:pPr>
              <a:r>
                <a:rPr lang="en-US" sz="2400" dirty="0" err="1"/>
                <a:t>Unit_price</a:t>
              </a:r>
              <a:r>
                <a:rPr lang="en-US" sz="2400" dirty="0"/>
                <a:t> etc.</a:t>
              </a:r>
            </a:p>
            <a:p>
              <a:pPr marR="0" lvl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/>
            </a:p>
            <a:p>
              <a:pPr marR="0" lvl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/>
            </a:p>
            <a:p>
              <a:pPr marL="571500" indent="-571500">
                <a:buFont typeface="Wingdings" panose="05000000000000000000" pitchFamily="2" charset="2"/>
                <a:buChar char="Ø"/>
              </a:pPr>
              <a:r>
                <a:rPr lang="en-US" sz="2400" b="1" dirty="0"/>
                <a:t>Data Source: </a:t>
              </a:r>
              <a:r>
                <a:rPr lang="en-CA" sz="2400" b="1" dirty="0">
                  <a:solidFill>
                    <a:srgbClr val="FF3300"/>
                  </a:solidFill>
                </a:rPr>
                <a:t>Live-scraped</a:t>
              </a:r>
              <a:r>
                <a:rPr lang="en-CA" sz="2400" b="1" dirty="0"/>
                <a:t> from Walmart website.</a:t>
              </a:r>
              <a:endParaRPr lang="en-US" sz="2400" b="1" dirty="0"/>
            </a:p>
            <a:p>
              <a:endParaRPr lang="en-US" sz="2400" b="1" dirty="0"/>
            </a:p>
            <a:p>
              <a:pPr marL="342900" marR="0" lvl="0" indent="-3429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CA" sz="2400" b="1" dirty="0"/>
            </a:p>
          </p:txBody>
        </p:sp>
        <p:sp>
          <p:nvSpPr>
            <p:cNvPr id="164" name="Google Shape;164;p13">
              <a:extLst>
                <a:ext uri="{FF2B5EF4-FFF2-40B4-BE49-F238E27FC236}">
                  <a16:creationId xmlns:a16="http://schemas.microsoft.com/office/drawing/2014/main" id="{4D94819D-8DB3-C32C-B348-253FEC8C78CB}"/>
                </a:ext>
              </a:extLst>
            </p:cNvPr>
            <p:cNvSpPr txBox="1"/>
            <p:nvPr/>
          </p:nvSpPr>
          <p:spPr>
            <a:xfrm>
              <a:off x="1894235" y="780984"/>
              <a:ext cx="534293" cy="25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LOGO</a:t>
              </a:r>
              <a:endParaRPr/>
            </a:p>
          </p:txBody>
        </p:sp>
        <p:sp>
          <p:nvSpPr>
            <p:cNvPr id="165" name="Google Shape;165;p13">
              <a:extLst>
                <a:ext uri="{FF2B5EF4-FFF2-40B4-BE49-F238E27FC236}">
                  <a16:creationId xmlns:a16="http://schemas.microsoft.com/office/drawing/2014/main" id="{CA5B41EF-ECD9-F928-34E1-034DDF02092F}"/>
                </a:ext>
              </a:extLst>
            </p:cNvPr>
            <p:cNvSpPr txBox="1"/>
            <p:nvPr/>
          </p:nvSpPr>
          <p:spPr>
            <a:xfrm>
              <a:off x="7298674" y="353334"/>
              <a:ext cx="7903883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i="0" u="none" strike="noStrike" cap="none" dirty="0">
                  <a:solidFill>
                    <a:schemeClr val="accent2">
                      <a:lumMod val="75000"/>
                    </a:schemeClr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Dataset Overview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pic>
          <p:nvPicPr>
            <p:cNvPr id="166" name="Google Shape;166;p13">
              <a:extLst>
                <a:ext uri="{FF2B5EF4-FFF2-40B4-BE49-F238E27FC236}">
                  <a16:creationId xmlns:a16="http://schemas.microsoft.com/office/drawing/2014/main" id="{D9776F67-FFFE-4B53-7BDC-6A58ECE208A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44275" y="1953255"/>
              <a:ext cx="2767350" cy="8184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Google Shape;223;p13">
              <a:extLst>
                <a:ext uri="{FF2B5EF4-FFF2-40B4-BE49-F238E27FC236}">
                  <a16:creationId xmlns:a16="http://schemas.microsoft.com/office/drawing/2014/main" id="{50C272E7-3D62-E3AD-2D6D-4EF9317C3B7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2453803" y="0"/>
              <a:ext cx="9424950" cy="10287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44A73C6-CC27-47C9-A534-3FE721E821C9}"/>
                </a:ext>
              </a:extLst>
            </p:cNvPr>
            <p:cNvSpPr/>
            <p:nvPr/>
          </p:nvSpPr>
          <p:spPr>
            <a:xfrm>
              <a:off x="12624766" y="1829820"/>
              <a:ext cx="934709" cy="24686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20556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4BD"/>
        </a:solidFill>
        <a:effectLst/>
      </p:bgPr>
    </p:bg>
    <p:spTree>
      <p:nvGrpSpPr>
        <p:cNvPr id="1" name="Shape 152">
          <a:extLst>
            <a:ext uri="{FF2B5EF4-FFF2-40B4-BE49-F238E27FC236}">
              <a16:creationId xmlns:a16="http://schemas.microsoft.com/office/drawing/2014/main" id="{15E89E63-892E-5416-721B-693A7CBF6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>
            <a:extLst>
              <a:ext uri="{FF2B5EF4-FFF2-40B4-BE49-F238E27FC236}">
                <a16:creationId xmlns:a16="http://schemas.microsoft.com/office/drawing/2014/main" id="{DEC5CCF1-9D79-9F01-F147-45FCA2438731}"/>
              </a:ext>
            </a:extLst>
          </p:cNvPr>
          <p:cNvSpPr/>
          <p:nvPr/>
        </p:nvSpPr>
        <p:spPr>
          <a:xfrm>
            <a:off x="667301" y="1468704"/>
            <a:ext cx="17620698" cy="8669102"/>
          </a:xfrm>
          <a:custGeom>
            <a:avLst/>
            <a:gdLst/>
            <a:ahLst/>
            <a:cxnLst/>
            <a:rect l="l" t="t" r="r" b="b"/>
            <a:pathLst>
              <a:path w="1800253" h="885696" extrusionOk="0">
                <a:moveTo>
                  <a:pt x="43937" y="0"/>
                </a:moveTo>
                <a:lnTo>
                  <a:pt x="1756317" y="0"/>
                </a:lnTo>
                <a:cubicBezTo>
                  <a:pt x="1780582" y="0"/>
                  <a:pt x="1800253" y="19671"/>
                  <a:pt x="1800253" y="43937"/>
                </a:cubicBezTo>
                <a:lnTo>
                  <a:pt x="1800253" y="841759"/>
                </a:lnTo>
                <a:cubicBezTo>
                  <a:pt x="1800253" y="853412"/>
                  <a:pt x="1795624" y="864587"/>
                  <a:pt x="1787384" y="872827"/>
                </a:cubicBezTo>
                <a:cubicBezTo>
                  <a:pt x="1779145" y="881067"/>
                  <a:pt x="1767969" y="885696"/>
                  <a:pt x="1756317" y="885696"/>
                </a:cubicBezTo>
                <a:lnTo>
                  <a:pt x="43937" y="885696"/>
                </a:lnTo>
                <a:cubicBezTo>
                  <a:pt x="19671" y="885696"/>
                  <a:pt x="0" y="866025"/>
                  <a:pt x="0" y="841759"/>
                </a:cubicBezTo>
                <a:lnTo>
                  <a:pt x="0" y="43937"/>
                </a:lnTo>
                <a:cubicBezTo>
                  <a:pt x="0" y="19671"/>
                  <a:pt x="19671" y="0"/>
                  <a:pt x="43937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13">
            <a:extLst>
              <a:ext uri="{FF2B5EF4-FFF2-40B4-BE49-F238E27FC236}">
                <a16:creationId xmlns:a16="http://schemas.microsoft.com/office/drawing/2014/main" id="{F156D71C-8C08-F72D-76F1-0137D0373095}"/>
              </a:ext>
            </a:extLst>
          </p:cNvPr>
          <p:cNvGrpSpPr/>
          <p:nvPr/>
        </p:nvGrpSpPr>
        <p:grpSpPr>
          <a:xfrm>
            <a:off x="16407042" y="8818296"/>
            <a:ext cx="3761913" cy="3761913"/>
            <a:chOff x="0" y="0"/>
            <a:chExt cx="812800" cy="812800"/>
          </a:xfrm>
        </p:grpSpPr>
        <p:sp>
          <p:nvSpPr>
            <p:cNvPr id="157" name="Google Shape;157;p13">
              <a:extLst>
                <a:ext uri="{FF2B5EF4-FFF2-40B4-BE49-F238E27FC236}">
                  <a16:creationId xmlns:a16="http://schemas.microsoft.com/office/drawing/2014/main" id="{3FE02AA6-4400-C3FB-A200-0F46A5095E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 cmpd="sng">
              <a:solidFill>
                <a:srgbClr val="045C5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>
              <a:extLst>
                <a:ext uri="{FF2B5EF4-FFF2-40B4-BE49-F238E27FC236}">
                  <a16:creationId xmlns:a16="http://schemas.microsoft.com/office/drawing/2014/main" id="{894F6835-AAFA-248D-4A08-FA7E68B8417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13">
            <a:extLst>
              <a:ext uri="{FF2B5EF4-FFF2-40B4-BE49-F238E27FC236}">
                <a16:creationId xmlns:a16="http://schemas.microsoft.com/office/drawing/2014/main" id="{3204ED88-CA78-281E-F4D3-C3E41BEC137C}"/>
              </a:ext>
            </a:extLst>
          </p:cNvPr>
          <p:cNvSpPr txBox="1"/>
          <p:nvPr/>
        </p:nvSpPr>
        <p:spPr>
          <a:xfrm>
            <a:off x="8155858" y="1468704"/>
            <a:ext cx="10132141" cy="871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-US" sz="1600" b="1" dirty="0"/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Handling Missing Values: </a:t>
            </a:r>
            <a:r>
              <a:rPr lang="en-US" sz="2400" dirty="0"/>
              <a:t>Imputed missing Rating and Review data to ensure robust analysis.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Feature Engineering:</a:t>
            </a:r>
          </a:p>
          <a:p>
            <a:pPr lvl="3">
              <a:lnSpc>
                <a:spcPct val="140000"/>
              </a:lnSpc>
            </a:pPr>
            <a:r>
              <a:rPr lang="en-US" sz="2400" b="1" dirty="0"/>
              <a:t> 	</a:t>
            </a:r>
            <a:r>
              <a:rPr lang="en-US" sz="2400" b="1" dirty="0" err="1"/>
              <a:t>i</a:t>
            </a:r>
            <a:r>
              <a:rPr lang="en-US" sz="2400" b="1" dirty="0"/>
              <a:t>. </a:t>
            </a:r>
            <a:r>
              <a:rPr lang="en-US" sz="2400" dirty="0"/>
              <a:t>Created </a:t>
            </a:r>
            <a:r>
              <a:rPr lang="en-US" sz="2400" b="1" dirty="0" err="1"/>
              <a:t>discount_percentage</a:t>
            </a:r>
            <a:r>
              <a:rPr lang="en-US" sz="2400" dirty="0"/>
              <a:t> to quantify the impact of 	  	discounts on sales.</a:t>
            </a:r>
          </a:p>
          <a:p>
            <a:pPr lvl="3">
              <a:lnSpc>
                <a:spcPct val="140000"/>
              </a:lnSpc>
            </a:pPr>
            <a:r>
              <a:rPr lang="en-US" sz="2400" dirty="0"/>
              <a:t>	ii. Added </a:t>
            </a:r>
            <a:r>
              <a:rPr lang="en-US" sz="2400" b="1" dirty="0" err="1"/>
              <a:t>revenue_per_unit</a:t>
            </a:r>
            <a:r>
              <a:rPr lang="en-US" sz="2400" dirty="0"/>
              <a:t> to measure product profitability.</a:t>
            </a:r>
          </a:p>
          <a:p>
            <a:pPr lvl="3">
              <a:lnSpc>
                <a:spcPct val="140000"/>
              </a:lnSpc>
            </a:pPr>
            <a:r>
              <a:rPr lang="en-US" sz="2400" dirty="0"/>
              <a:t>  	iii. Introduced </a:t>
            </a:r>
            <a:r>
              <a:rPr lang="en-US" sz="2400" b="1" dirty="0" err="1"/>
              <a:t>time_on_market</a:t>
            </a:r>
            <a:r>
              <a:rPr lang="en-US" sz="2400" dirty="0"/>
              <a:t> to account for product lifecycle.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Converted columns like </a:t>
            </a:r>
            <a:r>
              <a:rPr lang="en-US" sz="2400" b="1" dirty="0"/>
              <a:t>datetime</a:t>
            </a:r>
            <a:r>
              <a:rPr lang="en-US" sz="2400" dirty="0"/>
              <a:t> into usable formats.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Created a new </a:t>
            </a:r>
            <a:r>
              <a:rPr lang="en-US" sz="2400" b="1" dirty="0"/>
              <a:t>'</a:t>
            </a:r>
            <a:r>
              <a:rPr lang="en-US" sz="2400" b="1" dirty="0" err="1"/>
              <a:t>price_category</a:t>
            </a:r>
            <a:r>
              <a:rPr lang="en-US" sz="2400" b="1" dirty="0"/>
              <a:t>'</a:t>
            </a:r>
            <a:r>
              <a:rPr lang="en-US" sz="2400" dirty="0"/>
              <a:t> feature to categorize </a:t>
            </a:r>
            <a:r>
              <a:rPr lang="en-US" sz="2400" b="1" dirty="0"/>
              <a:t>‘low-cost’, ‘mid-range’ </a:t>
            </a:r>
            <a:r>
              <a:rPr lang="en-US" sz="2400" dirty="0"/>
              <a:t>and</a:t>
            </a:r>
            <a:r>
              <a:rPr lang="en-US" sz="2400" b="1" dirty="0"/>
              <a:t> ‘premium’</a:t>
            </a:r>
            <a:r>
              <a:rPr lang="en-US" sz="2400" dirty="0"/>
              <a:t> products.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dirty="0"/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A clean and enriched dataset ready for exploratory and advanced    analyses.</a:t>
            </a:r>
            <a:endParaRPr lang="en-US" sz="1800" dirty="0"/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b="1" dirty="0"/>
              <a:t>Source of Data: </a:t>
            </a:r>
            <a:r>
              <a:rPr lang="en-CA" sz="2400" b="1" dirty="0">
                <a:solidFill>
                  <a:srgbClr val="FF3300"/>
                </a:solidFill>
              </a:rPr>
              <a:t>Live-scraped</a:t>
            </a:r>
            <a:r>
              <a:rPr lang="en-CA" sz="2400" b="1" dirty="0"/>
              <a:t> from Walmart website.</a:t>
            </a:r>
            <a:endParaRPr lang="en-US" sz="2400" b="1" dirty="0"/>
          </a:p>
          <a:p>
            <a:endParaRPr lang="en-US" sz="2400" b="1" dirty="0"/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sz="2400" b="1" dirty="0"/>
          </a:p>
        </p:txBody>
      </p:sp>
      <p:sp>
        <p:nvSpPr>
          <p:cNvPr id="165" name="Google Shape;165;p13">
            <a:extLst>
              <a:ext uri="{FF2B5EF4-FFF2-40B4-BE49-F238E27FC236}">
                <a16:creationId xmlns:a16="http://schemas.microsoft.com/office/drawing/2014/main" id="{F4367638-9C1F-CE9A-7CB0-3BD2C7C4C9D3}"/>
              </a:ext>
            </a:extLst>
          </p:cNvPr>
          <p:cNvSpPr txBox="1"/>
          <p:nvPr/>
        </p:nvSpPr>
        <p:spPr>
          <a:xfrm>
            <a:off x="5914103" y="523022"/>
            <a:ext cx="955695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i="0" u="none" strike="noStrike" cap="none" dirty="0">
                <a:solidFill>
                  <a:schemeClr val="accent2">
                    <a:lumMod val="75000"/>
                  </a:schemeClr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Preprocessing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6" name="Google Shape;166;p13">
            <a:extLst>
              <a:ext uri="{FF2B5EF4-FFF2-40B4-BE49-F238E27FC236}">
                <a16:creationId xmlns:a16="http://schemas.microsoft.com/office/drawing/2014/main" id="{DA374902-3929-E1C2-7AC6-80A195415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275" y="1953255"/>
            <a:ext cx="2767350" cy="818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1053BD-70E3-6E25-7E5F-48F3C5CED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76867" y="0"/>
            <a:ext cx="9677125" cy="1013780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82252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74BD"/>
        </a:solidFill>
        <a:effectLst/>
      </p:bgPr>
    </p:bg>
    <p:spTree>
      <p:nvGrpSpPr>
        <p:cNvPr id="1" name="Shape 246">
          <a:extLst>
            <a:ext uri="{FF2B5EF4-FFF2-40B4-BE49-F238E27FC236}">
              <a16:creationId xmlns:a16="http://schemas.microsoft.com/office/drawing/2014/main" id="{4799B6D8-63DA-15F5-C5BA-FD6B40B5E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B579DD41-CC9E-27BD-1E0A-3BCCF67FF3AF}"/>
              </a:ext>
            </a:extLst>
          </p:cNvPr>
          <p:cNvGrpSpPr/>
          <p:nvPr/>
        </p:nvGrpSpPr>
        <p:grpSpPr>
          <a:xfrm>
            <a:off x="0" y="170186"/>
            <a:ext cx="18288000" cy="10978286"/>
            <a:chOff x="0" y="170186"/>
            <a:chExt cx="18288000" cy="109782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F342A3-5986-FDB3-E10D-C8093137998C}"/>
                </a:ext>
              </a:extLst>
            </p:cNvPr>
            <p:cNvSpPr txBox="1"/>
            <p:nvPr/>
          </p:nvSpPr>
          <p:spPr>
            <a:xfrm>
              <a:off x="296438" y="224714"/>
              <a:ext cx="115479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b="1" dirty="0">
                  <a:solidFill>
                    <a:srgbClr val="FFC000"/>
                  </a:solidFill>
                </a:rPr>
                <a:t>Exploratory Data Analysis (EDA)</a:t>
              </a:r>
              <a:endParaRPr lang="en-CA" sz="4400" b="1" dirty="0">
                <a:solidFill>
                  <a:srgbClr val="FFC000"/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53BA145-3BE0-917A-5E6B-2A320020C683}"/>
                </a:ext>
              </a:extLst>
            </p:cNvPr>
            <p:cNvGrpSpPr/>
            <p:nvPr/>
          </p:nvGrpSpPr>
          <p:grpSpPr>
            <a:xfrm>
              <a:off x="0" y="170186"/>
              <a:ext cx="18288000" cy="10978286"/>
              <a:chOff x="0" y="115113"/>
              <a:chExt cx="18288000" cy="11087888"/>
            </a:xfrm>
          </p:grpSpPr>
          <p:sp>
            <p:nvSpPr>
              <p:cNvPr id="248" name="Google Shape;248;p17">
                <a:extLst>
                  <a:ext uri="{FF2B5EF4-FFF2-40B4-BE49-F238E27FC236}">
                    <a16:creationId xmlns:a16="http://schemas.microsoft.com/office/drawing/2014/main" id="{988BDB41-8563-8064-7299-E971769BB3CB}"/>
                  </a:ext>
                </a:extLst>
              </p:cNvPr>
              <p:cNvSpPr/>
              <p:nvPr/>
            </p:nvSpPr>
            <p:spPr>
              <a:xfrm>
                <a:off x="0" y="1232069"/>
                <a:ext cx="18288000" cy="9970932"/>
              </a:xfrm>
              <a:custGeom>
                <a:avLst/>
                <a:gdLst/>
                <a:ahLst/>
                <a:cxnLst/>
                <a:rect l="l" t="t" r="r" b="b"/>
                <a:pathLst>
                  <a:path w="1868429" h="1018700" extrusionOk="0">
                    <a:moveTo>
                      <a:pt x="42333" y="0"/>
                    </a:moveTo>
                    <a:lnTo>
                      <a:pt x="1826096" y="0"/>
                    </a:lnTo>
                    <a:cubicBezTo>
                      <a:pt x="1837324" y="0"/>
                      <a:pt x="1848091" y="4460"/>
                      <a:pt x="1856030" y="12399"/>
                    </a:cubicBezTo>
                    <a:cubicBezTo>
                      <a:pt x="1863969" y="20338"/>
                      <a:pt x="1868429" y="31106"/>
                      <a:pt x="1868429" y="42333"/>
                    </a:cubicBezTo>
                    <a:lnTo>
                      <a:pt x="1868429" y="976366"/>
                    </a:lnTo>
                    <a:cubicBezTo>
                      <a:pt x="1868429" y="987594"/>
                      <a:pt x="1863969" y="998362"/>
                      <a:pt x="1856030" y="1006301"/>
                    </a:cubicBezTo>
                    <a:cubicBezTo>
                      <a:pt x="1848091" y="1014240"/>
                      <a:pt x="1837324" y="1018700"/>
                      <a:pt x="1826096" y="1018700"/>
                    </a:cubicBezTo>
                    <a:lnTo>
                      <a:pt x="42333" y="1018700"/>
                    </a:lnTo>
                    <a:cubicBezTo>
                      <a:pt x="31106" y="1018700"/>
                      <a:pt x="20338" y="1014240"/>
                      <a:pt x="12399" y="1006301"/>
                    </a:cubicBezTo>
                    <a:cubicBezTo>
                      <a:pt x="4460" y="998362"/>
                      <a:pt x="0" y="987594"/>
                      <a:pt x="0" y="976366"/>
                    </a:cubicBezTo>
                    <a:lnTo>
                      <a:pt x="0" y="42333"/>
                    </a:lnTo>
                    <a:cubicBezTo>
                      <a:pt x="0" y="31106"/>
                      <a:pt x="4460" y="20338"/>
                      <a:pt x="12399" y="12399"/>
                    </a:cubicBezTo>
                    <a:cubicBezTo>
                      <a:pt x="20338" y="4460"/>
                      <a:pt x="31106" y="0"/>
                      <a:pt x="42333" y="0"/>
                    </a:cubicBezTo>
                    <a:close/>
                  </a:path>
                </a:pathLst>
              </a:custGeom>
              <a:solidFill>
                <a:srgbClr val="045C5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9" name="Google Shape;249;p17">
                <a:extLst>
                  <a:ext uri="{FF2B5EF4-FFF2-40B4-BE49-F238E27FC236}">
                    <a16:creationId xmlns:a16="http://schemas.microsoft.com/office/drawing/2014/main" id="{B77BD8FA-6AEE-3E0B-46A5-36F23869E0C6}"/>
                  </a:ext>
                </a:extLst>
              </p:cNvPr>
              <p:cNvSpPr/>
              <p:nvPr/>
            </p:nvSpPr>
            <p:spPr>
              <a:xfrm rot="5400000">
                <a:off x="14496543" y="6719686"/>
                <a:ext cx="4859663" cy="2274965"/>
              </a:xfrm>
              <a:custGeom>
                <a:avLst/>
                <a:gdLst/>
                <a:ahLst/>
                <a:cxnLst/>
                <a:rect l="l" t="t" r="r" b="b"/>
                <a:pathLst>
                  <a:path w="4859663" h="2274965" extrusionOk="0">
                    <a:moveTo>
                      <a:pt x="0" y="0"/>
                    </a:moveTo>
                    <a:lnTo>
                      <a:pt x="4859663" y="0"/>
                    </a:lnTo>
                    <a:lnTo>
                      <a:pt x="4859663" y="2274965"/>
                    </a:lnTo>
                    <a:lnTo>
                      <a:pt x="0" y="2274965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3">
                  <a:alphaModFix/>
                </a:blip>
                <a:stretch>
                  <a:fillRect r="-38205"/>
                </a:stretch>
              </a:blip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64" name="Google Shape;264;p17">
                <a:extLst>
                  <a:ext uri="{FF2B5EF4-FFF2-40B4-BE49-F238E27FC236}">
                    <a16:creationId xmlns:a16="http://schemas.microsoft.com/office/drawing/2014/main" id="{53BDC675-A041-96A8-3FEC-A748A7B01D48}"/>
                  </a:ext>
                </a:extLst>
              </p:cNvPr>
              <p:cNvSpPr txBox="1"/>
              <p:nvPr/>
            </p:nvSpPr>
            <p:spPr>
              <a:xfrm>
                <a:off x="589935" y="1483302"/>
                <a:ext cx="7934633" cy="91348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sz="3200" b="1" dirty="0">
                    <a:solidFill>
                      <a:srgbClr val="FFC000"/>
                    </a:solidFill>
                  </a:rPr>
                  <a:t>Product Performance Analysis:</a:t>
                </a: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CA" sz="2400" b="1" dirty="0">
                    <a:solidFill>
                      <a:srgbClr val="FFC000"/>
                    </a:solidFill>
                  </a:rPr>
                  <a:t>Top Performing Categories: </a:t>
                </a: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CA" sz="2400" b="1" dirty="0">
                  <a:solidFill>
                    <a:srgbClr val="FFC000"/>
                  </a:solidFill>
                </a:endParaRP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CA" sz="2400" b="1" dirty="0">
                  <a:solidFill>
                    <a:srgbClr val="FFC000"/>
                  </a:solidFill>
                </a:endParaRP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CA" sz="2400" b="1" dirty="0">
                  <a:solidFill>
                    <a:srgbClr val="FFC000"/>
                  </a:solidFill>
                </a:endParaRP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CA" sz="2400" b="1" dirty="0">
                  <a:solidFill>
                    <a:srgbClr val="FFC000"/>
                  </a:solidFill>
                </a:endParaRP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CA" sz="2400" b="1" dirty="0">
                  <a:solidFill>
                    <a:srgbClr val="FFC000"/>
                  </a:solidFill>
                </a:endParaRP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CA" sz="2400" b="1" dirty="0">
                  <a:solidFill>
                    <a:srgbClr val="FFC000"/>
                  </a:solidFill>
                </a:endParaRP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CA" sz="2400" b="1" dirty="0">
                  <a:solidFill>
                    <a:srgbClr val="FFC000"/>
                  </a:solidFill>
                </a:endParaRP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CA" sz="2400" b="1" dirty="0">
                    <a:solidFill>
                      <a:srgbClr val="FFC000"/>
                    </a:solidFill>
                  </a:rPr>
                  <a:t>Comparison of Price and Rating by Price_Category</a:t>
                </a: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CA" sz="2400" b="1" dirty="0">
                  <a:solidFill>
                    <a:srgbClr val="FFC000"/>
                  </a:solidFill>
                </a:endParaRP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CA" sz="2400" b="1" dirty="0">
                  <a:solidFill>
                    <a:srgbClr val="FFC000"/>
                  </a:solidFill>
                </a:endParaRP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CA" sz="2400" b="1" dirty="0">
                  <a:solidFill>
                    <a:srgbClr val="FFC000"/>
                  </a:solidFill>
                </a:endParaRP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CA" sz="2400" b="1" dirty="0">
                  <a:solidFill>
                    <a:srgbClr val="FFC000"/>
                  </a:solidFill>
                </a:endParaRP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CA" sz="2400" b="1" dirty="0">
                  <a:solidFill>
                    <a:srgbClr val="FFC000"/>
                  </a:solidFill>
                </a:endParaRP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CA" sz="2400" b="1" dirty="0">
                  <a:solidFill>
                    <a:srgbClr val="FFC000"/>
                  </a:solidFill>
                </a:endParaRP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CA" sz="3200" b="1" dirty="0">
                  <a:solidFill>
                    <a:srgbClr val="FFC000"/>
                  </a:solidFill>
                </a:endParaRPr>
              </a:p>
            </p:txBody>
          </p:sp>
          <p:pic>
            <p:nvPicPr>
              <p:cNvPr id="267" name="Google Shape;267;p17">
                <a:extLst>
                  <a:ext uri="{FF2B5EF4-FFF2-40B4-BE49-F238E27FC236}">
                    <a16:creationId xmlns:a16="http://schemas.microsoft.com/office/drawing/2014/main" id="{CBFDD46B-4F63-2935-320C-BEE8DBCAB813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5761800" y="1264150"/>
                <a:ext cx="2329150" cy="49766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" name="Picture 1" descr="A blue and black logo&#10;&#10;Description automatically generated">
                <a:extLst>
                  <a:ext uri="{FF2B5EF4-FFF2-40B4-BE49-F238E27FC236}">
                    <a16:creationId xmlns:a16="http://schemas.microsoft.com/office/drawing/2014/main" id="{F7CB5EB8-088D-7B61-2F0F-35D1E73A2F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aintStrokes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044737" y="115113"/>
                <a:ext cx="3204201" cy="111695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1F9519E-1046-51C9-9230-F0DC067957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03691" y="1399702"/>
                <a:ext cx="7113722" cy="3172906"/>
              </a:xfrm>
              <a:prstGeom prst="rect">
                <a:avLst/>
              </a:prstGeom>
            </p:spPr>
          </p:pic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3868E86-B278-E25F-A92C-C332255FCE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4671" y="2433484"/>
                <a:ext cx="2802194" cy="16004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72A566A-AA9E-4DC3-1D95-FD32B0685D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29" y="2645660"/>
                <a:ext cx="2832344" cy="34049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16513F0-1183-7696-3681-E5D8D796F6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2671" y="2763695"/>
                <a:ext cx="3106994" cy="61368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C15E619-044A-A628-6670-5ECF11890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1196" y="2637624"/>
                <a:ext cx="3338277" cy="111404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7E8ADF-2F00-C12E-276E-C00069250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46605" y="4909591"/>
              <a:ext cx="6942287" cy="5207224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8989BEC-6877-3162-B22C-9B00569374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9248" y="6235370"/>
              <a:ext cx="5064017" cy="403983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645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74BD">
            <a:alpha val="96000"/>
          </a:srgbClr>
        </a:solidFill>
        <a:effectLst/>
      </p:bgPr>
    </p:bg>
    <p:spTree>
      <p:nvGrpSpPr>
        <p:cNvPr id="1" name="Shape 246">
          <a:extLst>
            <a:ext uri="{FF2B5EF4-FFF2-40B4-BE49-F238E27FC236}">
              <a16:creationId xmlns:a16="http://schemas.microsoft.com/office/drawing/2014/main" id="{9B51F319-DA4F-D192-E744-3E9A3CD2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E97C54-2874-F80E-443E-8A8816ECBAFA}"/>
              </a:ext>
            </a:extLst>
          </p:cNvPr>
          <p:cNvGrpSpPr/>
          <p:nvPr/>
        </p:nvGrpSpPr>
        <p:grpSpPr>
          <a:xfrm>
            <a:off x="0" y="123191"/>
            <a:ext cx="18288000" cy="10163810"/>
            <a:chOff x="0" y="123190"/>
            <a:chExt cx="18288000" cy="110798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F31809-C009-D91B-5BE3-593D01F32673}"/>
                </a:ext>
              </a:extLst>
            </p:cNvPr>
            <p:cNvSpPr txBox="1"/>
            <p:nvPr/>
          </p:nvSpPr>
          <p:spPr>
            <a:xfrm>
              <a:off x="178451" y="231930"/>
              <a:ext cx="133015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b="1" dirty="0">
                  <a:solidFill>
                    <a:srgbClr val="FFC000"/>
                  </a:solidFill>
                </a:rPr>
                <a:t>Exploratory Data Analysis (EDA) </a:t>
              </a:r>
              <a:r>
                <a:rPr lang="en-CA" sz="2800" b="1" dirty="0">
                  <a:solidFill>
                    <a:srgbClr val="FFC000"/>
                  </a:solidFill>
                </a:rPr>
                <a:t>(cont.)</a:t>
              </a:r>
              <a:endParaRPr lang="en-CA" sz="4400" b="1" dirty="0">
                <a:solidFill>
                  <a:srgbClr val="FFC000"/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FAE5542-4CB4-5BFB-08A3-B375423A6364}"/>
                </a:ext>
              </a:extLst>
            </p:cNvPr>
            <p:cNvGrpSpPr/>
            <p:nvPr/>
          </p:nvGrpSpPr>
          <p:grpSpPr>
            <a:xfrm>
              <a:off x="0" y="123190"/>
              <a:ext cx="18288000" cy="11079811"/>
              <a:chOff x="0" y="123190"/>
              <a:chExt cx="18288000" cy="11079811"/>
            </a:xfrm>
          </p:grpSpPr>
          <p:sp>
            <p:nvSpPr>
              <p:cNvPr id="248" name="Google Shape;248;p17">
                <a:extLst>
                  <a:ext uri="{FF2B5EF4-FFF2-40B4-BE49-F238E27FC236}">
                    <a16:creationId xmlns:a16="http://schemas.microsoft.com/office/drawing/2014/main" id="{D4BB90AB-E1DF-960C-2E10-7B19BD7AC6FF}"/>
                  </a:ext>
                </a:extLst>
              </p:cNvPr>
              <p:cNvSpPr/>
              <p:nvPr/>
            </p:nvSpPr>
            <p:spPr>
              <a:xfrm>
                <a:off x="0" y="1232069"/>
                <a:ext cx="18288000" cy="9970932"/>
              </a:xfrm>
              <a:custGeom>
                <a:avLst/>
                <a:gdLst/>
                <a:ahLst/>
                <a:cxnLst/>
                <a:rect l="l" t="t" r="r" b="b"/>
                <a:pathLst>
                  <a:path w="1868429" h="1018700" extrusionOk="0">
                    <a:moveTo>
                      <a:pt x="42333" y="0"/>
                    </a:moveTo>
                    <a:lnTo>
                      <a:pt x="1826096" y="0"/>
                    </a:lnTo>
                    <a:cubicBezTo>
                      <a:pt x="1837324" y="0"/>
                      <a:pt x="1848091" y="4460"/>
                      <a:pt x="1856030" y="12399"/>
                    </a:cubicBezTo>
                    <a:cubicBezTo>
                      <a:pt x="1863969" y="20338"/>
                      <a:pt x="1868429" y="31106"/>
                      <a:pt x="1868429" y="42333"/>
                    </a:cubicBezTo>
                    <a:lnTo>
                      <a:pt x="1868429" y="976366"/>
                    </a:lnTo>
                    <a:cubicBezTo>
                      <a:pt x="1868429" y="987594"/>
                      <a:pt x="1863969" y="998362"/>
                      <a:pt x="1856030" y="1006301"/>
                    </a:cubicBezTo>
                    <a:cubicBezTo>
                      <a:pt x="1848091" y="1014240"/>
                      <a:pt x="1837324" y="1018700"/>
                      <a:pt x="1826096" y="1018700"/>
                    </a:cubicBezTo>
                    <a:lnTo>
                      <a:pt x="42333" y="1018700"/>
                    </a:lnTo>
                    <a:cubicBezTo>
                      <a:pt x="31106" y="1018700"/>
                      <a:pt x="20338" y="1014240"/>
                      <a:pt x="12399" y="1006301"/>
                    </a:cubicBezTo>
                    <a:cubicBezTo>
                      <a:pt x="4460" y="998362"/>
                      <a:pt x="0" y="987594"/>
                      <a:pt x="0" y="976366"/>
                    </a:cubicBezTo>
                    <a:lnTo>
                      <a:pt x="0" y="42333"/>
                    </a:lnTo>
                    <a:cubicBezTo>
                      <a:pt x="0" y="31106"/>
                      <a:pt x="4460" y="20338"/>
                      <a:pt x="12399" y="12399"/>
                    </a:cubicBezTo>
                    <a:cubicBezTo>
                      <a:pt x="20338" y="4460"/>
                      <a:pt x="31106" y="0"/>
                      <a:pt x="42333" y="0"/>
                    </a:cubicBezTo>
                    <a:close/>
                  </a:path>
                </a:pathLst>
              </a:custGeom>
              <a:solidFill>
                <a:srgbClr val="045C5D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9" name="Google Shape;249;p17">
                <a:extLst>
                  <a:ext uri="{FF2B5EF4-FFF2-40B4-BE49-F238E27FC236}">
                    <a16:creationId xmlns:a16="http://schemas.microsoft.com/office/drawing/2014/main" id="{B282DB40-663E-79D9-6FA9-97C3D4AD413B}"/>
                  </a:ext>
                </a:extLst>
              </p:cNvPr>
              <p:cNvSpPr/>
              <p:nvPr/>
            </p:nvSpPr>
            <p:spPr>
              <a:xfrm rot="5400000">
                <a:off x="14496543" y="6719686"/>
                <a:ext cx="4859663" cy="2274965"/>
              </a:xfrm>
              <a:custGeom>
                <a:avLst/>
                <a:gdLst/>
                <a:ahLst/>
                <a:cxnLst/>
                <a:rect l="l" t="t" r="r" b="b"/>
                <a:pathLst>
                  <a:path w="4859663" h="2274965" extrusionOk="0">
                    <a:moveTo>
                      <a:pt x="0" y="0"/>
                    </a:moveTo>
                    <a:lnTo>
                      <a:pt x="4859663" y="0"/>
                    </a:lnTo>
                    <a:lnTo>
                      <a:pt x="4859663" y="2274965"/>
                    </a:lnTo>
                    <a:lnTo>
                      <a:pt x="0" y="2274965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3">
                  <a:alphaModFix/>
                </a:blip>
                <a:stretch>
                  <a:fillRect r="-38205"/>
                </a:stretch>
              </a:blip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64" name="Google Shape;264;p17">
                <a:extLst>
                  <a:ext uri="{FF2B5EF4-FFF2-40B4-BE49-F238E27FC236}">
                    <a16:creationId xmlns:a16="http://schemas.microsoft.com/office/drawing/2014/main" id="{AA9816D5-49AC-0E68-A00F-2C815AF4D7EF}"/>
                  </a:ext>
                </a:extLst>
              </p:cNvPr>
              <p:cNvSpPr txBox="1"/>
              <p:nvPr/>
            </p:nvSpPr>
            <p:spPr>
              <a:xfrm>
                <a:off x="224143" y="1807467"/>
                <a:ext cx="8719891" cy="8100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sz="2800" b="1" dirty="0">
                    <a:solidFill>
                      <a:srgbClr val="FFC000"/>
                    </a:solidFill>
                  </a:rPr>
                  <a:t>Pricing, Rating &amp; Discount Analysis:</a:t>
                </a:r>
              </a:p>
              <a:p>
                <a:pPr marL="0" marR="0" lvl="0" indent="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2800" b="1" dirty="0">
                  <a:solidFill>
                    <a:srgbClr val="FFC000"/>
                  </a:solidFill>
                </a:endParaRPr>
              </a:p>
              <a:p>
                <a:pPr marL="0" marR="0" lvl="0" indent="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sz="2400" b="1" dirty="0">
                    <a:solidFill>
                      <a:srgbClr val="FFC000"/>
                    </a:solidFill>
                  </a:rPr>
                  <a:t>Key Observations:</a:t>
                </a:r>
              </a:p>
              <a:p>
                <a:pPr marL="0" marR="0" lvl="0" indent="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2400" b="1" dirty="0">
                  <a:solidFill>
                    <a:srgbClr val="FFC000"/>
                  </a:solidFill>
                </a:endParaRPr>
              </a:p>
              <a:p>
                <a:pPr marL="342900" marR="0" lvl="0" indent="-3429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solidFill>
                      <a:srgbClr val="FFC000"/>
                    </a:solidFill>
                  </a:rPr>
                  <a:t>Rating: </a:t>
                </a:r>
              </a:p>
              <a:p>
                <a:pPr marL="514350" marR="0" lvl="0" indent="-51435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eriod"/>
                </a:pPr>
                <a:r>
                  <a:rPr lang="en-US" sz="2000" b="1" dirty="0">
                    <a:solidFill>
                      <a:srgbClr val="FFC000"/>
                    </a:solidFill>
                  </a:rPr>
                  <a:t>Sub-categories like Body care, Dairy and Eggs, and Skin care have relatively high average ratings.</a:t>
                </a:r>
              </a:p>
              <a:p>
                <a:pPr marL="514350" marR="0" lvl="0" indent="-51435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eriod"/>
                </a:pPr>
                <a:endParaRPr lang="en-US" sz="2000" dirty="0">
                  <a:solidFill>
                    <a:srgbClr val="FFC000"/>
                  </a:solidFill>
                </a:endParaRPr>
              </a:p>
              <a:p>
                <a:pPr marL="342900" marR="0" lvl="0" indent="-3429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solidFill>
                      <a:srgbClr val="FFC000"/>
                    </a:solidFill>
                  </a:rPr>
                  <a:t>Discount Percentage:</a:t>
                </a:r>
              </a:p>
              <a:p>
                <a:pPr marL="514350" marR="0" lvl="0" indent="-51435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eriod"/>
                </a:pPr>
                <a:r>
                  <a:rPr lang="en-US" sz="2000" b="1" dirty="0">
                    <a:solidFill>
                      <a:srgbClr val="FFC000"/>
                    </a:solidFill>
                  </a:rPr>
                  <a:t>Sub-categories like Microwave, Vacuums, and Water Cooler have significantly higher average discount percentages, suggesting potential clearance sales or promotional offers.</a:t>
                </a:r>
              </a:p>
              <a:p>
                <a:pPr marL="514350" marR="0" lvl="0" indent="-51435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eriod"/>
                </a:pPr>
                <a:endParaRPr lang="en-US" sz="2000" dirty="0">
                  <a:solidFill>
                    <a:srgbClr val="FFC000"/>
                  </a:solidFill>
                </a:endParaRPr>
              </a:p>
              <a:p>
                <a:pPr marL="457200" marR="0" lvl="0" indent="-45720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solidFill>
                      <a:srgbClr val="FFC000"/>
                    </a:solidFill>
                  </a:rPr>
                  <a:t>Current Price:</a:t>
                </a:r>
              </a:p>
              <a:p>
                <a:pPr marL="514350" marR="0" lvl="0" indent="-51435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eriod"/>
                </a:pPr>
                <a:r>
                  <a:rPr lang="en-US" sz="2000" b="1" dirty="0">
                    <a:solidFill>
                      <a:srgbClr val="FFC000"/>
                    </a:solidFill>
                  </a:rPr>
                  <a:t>Sub-categories like Microwave, Vacuums, and Water Cooler have higher average current prices, which might be due to their higher-end nature or the impact of discounts on the average price.</a:t>
                </a:r>
              </a:p>
            </p:txBody>
          </p:sp>
          <p:pic>
            <p:nvPicPr>
              <p:cNvPr id="267" name="Google Shape;267;p17">
                <a:extLst>
                  <a:ext uri="{FF2B5EF4-FFF2-40B4-BE49-F238E27FC236}">
                    <a16:creationId xmlns:a16="http://schemas.microsoft.com/office/drawing/2014/main" id="{D2346B2B-A2F5-4923-DBA9-7DCDA878DB67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5761800" y="1264150"/>
                <a:ext cx="2329150" cy="49766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" name="Picture 1" descr="A blue and black logo&#10;&#10;Description automatically generated">
                <a:extLst>
                  <a:ext uri="{FF2B5EF4-FFF2-40B4-BE49-F238E27FC236}">
                    <a16:creationId xmlns:a16="http://schemas.microsoft.com/office/drawing/2014/main" id="{FE227EFD-2896-5B54-8CE7-B60E6359F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aintStrokes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060956" y="123190"/>
                <a:ext cx="3227044" cy="11249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0360BD3-656A-CC01-B45B-8044E6D48EB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090" t="1952" r="5732" b="6622"/>
          <a:stretch/>
        </p:blipFill>
        <p:spPr>
          <a:xfrm>
            <a:off x="9141083" y="1807467"/>
            <a:ext cx="8922774" cy="8247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1C1044-F9AC-5697-9EEF-3AAEAE68D623}"/>
              </a:ext>
            </a:extLst>
          </p:cNvPr>
          <p:cNvCxnSpPr>
            <a:cxnSpLocks/>
          </p:cNvCxnSpPr>
          <p:nvPr/>
        </p:nvCxnSpPr>
        <p:spPr>
          <a:xfrm flipV="1">
            <a:off x="5869858" y="3436943"/>
            <a:ext cx="4154457" cy="7334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2FFEB9-C199-9B06-DADC-83611A872E69}"/>
              </a:ext>
            </a:extLst>
          </p:cNvPr>
          <p:cNvCxnSpPr>
            <a:cxnSpLocks/>
          </p:cNvCxnSpPr>
          <p:nvPr/>
        </p:nvCxnSpPr>
        <p:spPr>
          <a:xfrm>
            <a:off x="7303366" y="6250269"/>
            <a:ext cx="3015069" cy="258636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6AFD7F-7FFF-3EE9-3D95-29B41E1A6A57}"/>
              </a:ext>
            </a:extLst>
          </p:cNvPr>
          <p:cNvCxnSpPr>
            <a:cxnSpLocks/>
          </p:cNvCxnSpPr>
          <p:nvPr/>
        </p:nvCxnSpPr>
        <p:spPr>
          <a:xfrm flipV="1">
            <a:off x="3796263" y="2514626"/>
            <a:ext cx="6552009" cy="165576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34CE46E-B4B9-4FFD-193E-E5E244D281DA}"/>
                  </a:ext>
                </a:extLst>
              </p14:cNvPr>
              <p14:cNvContentPartPr/>
              <p14:nvPr/>
            </p14:nvContentPartPr>
            <p14:xfrm>
              <a:off x="10024315" y="6853944"/>
              <a:ext cx="29412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34CE46E-B4B9-4FFD-193E-E5E244D281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88675" y="6817944"/>
                <a:ext cx="365760" cy="49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EE760413-B3EE-C37F-1FE2-8F064E13B15C}"/>
              </a:ext>
            </a:extLst>
          </p:cNvPr>
          <p:cNvGrpSpPr/>
          <p:nvPr/>
        </p:nvGrpSpPr>
        <p:grpSpPr>
          <a:xfrm>
            <a:off x="12063403" y="2151790"/>
            <a:ext cx="919080" cy="1551240"/>
            <a:chOff x="12063403" y="2151790"/>
            <a:chExt cx="919080" cy="1551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89A3E32-8909-7105-B769-5E18625A599C}"/>
                    </a:ext>
                  </a:extLst>
                </p14:cNvPr>
                <p14:cNvContentPartPr/>
                <p14:nvPr/>
              </p14:nvContentPartPr>
              <p14:xfrm>
                <a:off x="12063403" y="2151790"/>
                <a:ext cx="919080" cy="608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89A3E32-8909-7105-B769-5E18625A59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59083" y="2147470"/>
                  <a:ext cx="92772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A3043DE-E892-9A1E-F1BC-A4FB39B90668}"/>
                    </a:ext>
                  </a:extLst>
                </p14:cNvPr>
                <p14:cNvContentPartPr/>
                <p14:nvPr/>
              </p14:nvContentPartPr>
              <p14:xfrm>
                <a:off x="12240163" y="3067270"/>
                <a:ext cx="713160" cy="635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A3043DE-E892-9A1E-F1BC-A4FB39B9066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235843" y="3062950"/>
                  <a:ext cx="721800" cy="64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083FF3-81A2-80A6-C4A4-5A5ABDB29CE6}"/>
              </a:ext>
            </a:extLst>
          </p:cNvPr>
          <p:cNvGrpSpPr/>
          <p:nvPr/>
        </p:nvGrpSpPr>
        <p:grpSpPr>
          <a:xfrm>
            <a:off x="13107763" y="6444070"/>
            <a:ext cx="2159640" cy="2392560"/>
            <a:chOff x="13107763" y="6444070"/>
            <a:chExt cx="2159640" cy="23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8D81130-8997-C279-C4EE-E285B00C0D98}"/>
                    </a:ext>
                  </a:extLst>
                </p14:cNvPr>
                <p14:cNvContentPartPr/>
                <p14:nvPr/>
              </p14:nvContentPartPr>
              <p14:xfrm>
                <a:off x="13316563" y="6444070"/>
                <a:ext cx="1875960" cy="1079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8D81130-8997-C279-C4EE-E285B00C0D9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310443" y="6437950"/>
                  <a:ext cx="1888200" cy="10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0A35487-C3EC-5A27-B8C8-9B60E433DBA0}"/>
                    </a:ext>
                  </a:extLst>
                </p14:cNvPr>
                <p14:cNvContentPartPr/>
                <p14:nvPr/>
              </p14:nvContentPartPr>
              <p14:xfrm>
                <a:off x="13107763" y="7962910"/>
                <a:ext cx="2159640" cy="873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0A35487-C3EC-5A27-B8C8-9B60E433DB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101643" y="7956790"/>
                  <a:ext cx="2171880" cy="885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67DA16C6-5C0A-4874-9907-E998E27E043E}"/>
              </a:ext>
            </a:extLst>
          </p:cNvPr>
          <p:cNvSpPr/>
          <p:nvPr/>
        </p:nvSpPr>
        <p:spPr>
          <a:xfrm rot="-933300">
            <a:off x="4168675" y="7288421"/>
            <a:ext cx="6091276" cy="573796"/>
          </a:xfrm>
          <a:prstGeom prst="line">
            <a:avLst/>
          </a:prstGeom>
          <a:solidFill>
            <a:srgbClr val="33CCFF">
              <a:alpha val="5000"/>
            </a:srgbClr>
          </a:solidFill>
          <a:ln w="72000">
            <a:solidFill>
              <a:srgbClr val="33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33CC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1E56F5D-B205-F442-FE61-9F42D030F0EF}"/>
                  </a:ext>
                </a:extLst>
              </p14:cNvPr>
              <p14:cNvContentPartPr/>
              <p14:nvPr/>
            </p14:nvContentPartPr>
            <p14:xfrm>
              <a:off x="7786963" y="10647952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1E56F5D-B205-F442-FE61-9F42D030F0E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82643" y="1064363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88843FE-C5C8-F782-7BE2-3E93E5C5F936}"/>
                  </a:ext>
                </a:extLst>
              </p14:cNvPr>
              <p14:cNvContentPartPr/>
              <p14:nvPr/>
            </p14:nvContentPartPr>
            <p14:xfrm>
              <a:off x="15337243" y="8478290"/>
              <a:ext cx="1212840" cy="800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88843FE-C5C8-F782-7BE2-3E93E5C5F93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331123" y="8472170"/>
                <a:ext cx="1225080" cy="81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129086"/>
      </p:ext>
    </p:extLst>
  </p:cSld>
  <p:clrMapOvr>
    <a:masterClrMapping/>
  </p:clrMapOvr>
</p:sld>
</file>

<file path=ppt/theme/theme1.xml><?xml version="1.0" encoding="utf-8"?>
<a:theme xmlns:a="http://schemas.openxmlformats.org/drawingml/2006/main" name="Ecommerce Market Research Plan   ">
  <a:themeElements>
    <a:clrScheme name="Office">
      <a:dk1>
        <a:srgbClr val="000000"/>
      </a:dk1>
      <a:lt1>
        <a:srgbClr val="FFFFFF"/>
      </a:lt1>
      <a:dk2>
        <a:srgbClr val="045C5D"/>
      </a:dk2>
      <a:lt2>
        <a:srgbClr val="689D9E"/>
      </a:lt2>
      <a:accent1>
        <a:srgbClr val="749E9E"/>
      </a:accent1>
      <a:accent2>
        <a:srgbClr val="F9D547"/>
      </a:accent2>
      <a:accent3>
        <a:srgbClr val="F9D548"/>
      </a:accent3>
      <a:accent4>
        <a:srgbClr val="FBE691"/>
      </a:accent4>
      <a:accent5>
        <a:srgbClr val="FFCF47"/>
      </a:accent5>
      <a:accent6>
        <a:srgbClr val="FFFFFF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3432</TotalTime>
  <Words>1337</Words>
  <Application>Microsoft Office PowerPoint</Application>
  <PresentationFormat>Custom</PresentationFormat>
  <Paragraphs>194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Archivo Black</vt:lpstr>
      <vt:lpstr>Wingdings</vt:lpstr>
      <vt:lpstr>Aptos Narrow</vt:lpstr>
      <vt:lpstr>Copperplate Gothic Bold</vt:lpstr>
      <vt:lpstr>Open Sans</vt:lpstr>
      <vt:lpstr>Calibri</vt:lpstr>
      <vt:lpstr>Arial</vt:lpstr>
      <vt:lpstr>Ecommerce Market Research Plan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Nilesh Kokulwar</cp:lastModifiedBy>
  <cp:revision>126</cp:revision>
  <dcterms:modified xsi:type="dcterms:W3CDTF">2024-11-29T05:02:54Z</dcterms:modified>
</cp:coreProperties>
</file>